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1"/>
  </p:notesMasterIdLst>
  <p:sldIdLst>
    <p:sldId id="256" r:id="rId2"/>
    <p:sldId id="266" r:id="rId3"/>
    <p:sldId id="258" r:id="rId4"/>
    <p:sldId id="283" r:id="rId5"/>
    <p:sldId id="284" r:id="rId6"/>
    <p:sldId id="262" r:id="rId7"/>
    <p:sldId id="264" r:id="rId8"/>
    <p:sldId id="263" r:id="rId9"/>
    <p:sldId id="260" r:id="rId10"/>
    <p:sldId id="282" r:id="rId11"/>
    <p:sldId id="267" r:id="rId12"/>
    <p:sldId id="268" r:id="rId13"/>
    <p:sldId id="269" r:id="rId14"/>
    <p:sldId id="270" r:id="rId15"/>
    <p:sldId id="285" r:id="rId16"/>
    <p:sldId id="272" r:id="rId17"/>
    <p:sldId id="273" r:id="rId18"/>
    <p:sldId id="274" r:id="rId19"/>
    <p:sldId id="275" r:id="rId20"/>
    <p:sldId id="276" r:id="rId21"/>
    <p:sldId id="287" r:id="rId22"/>
    <p:sldId id="279" r:id="rId23"/>
    <p:sldId id="280" r:id="rId24"/>
    <p:sldId id="289" r:id="rId25"/>
    <p:sldId id="290" r:id="rId26"/>
    <p:sldId id="291" r:id="rId27"/>
    <p:sldId id="292" r:id="rId28"/>
    <p:sldId id="294" r:id="rId29"/>
    <p:sldId id="265" r:id="rId30"/>
  </p:sldIdLst>
  <p:sldSz cx="9144000" cy="6858000" type="screen4x3"/>
  <p:notesSz cx="6858000" cy="9144000"/>
  <p:embeddedFontLst>
    <p:embeddedFont>
      <p:font typeface="Avenir Next LT Pro Light" panose="020B0304020202020204" pitchFamily="34" charset="0"/>
      <p:regular r:id="rId32"/>
      <p:italic r:id="rId33"/>
    </p:embeddedFont>
    <p:embeddedFont>
      <p:font typeface="Minion" panose="02000503070000020003" pitchFamily="2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algn="l" rtl="0" fontAlgn="base">
      <a:lnSpc>
        <a:spcPct val="95000"/>
      </a:lnSpc>
      <a:spcBef>
        <a:spcPct val="0"/>
      </a:spcBef>
      <a:spcAft>
        <a:spcPct val="0"/>
      </a:spcAft>
      <a:buFont typeface="Arial" charset="0"/>
      <a:defRPr sz="2000" kern="1200">
        <a:solidFill>
          <a:schemeClr val="bg1"/>
        </a:solidFill>
        <a:latin typeface="Minion" pitchFamily="2" charset="0"/>
        <a:ea typeface="+mn-ea"/>
        <a:cs typeface="+mn-cs"/>
      </a:defRPr>
    </a:lvl1pPr>
    <a:lvl2pPr marL="457200" algn="l" rtl="0" fontAlgn="base">
      <a:lnSpc>
        <a:spcPct val="95000"/>
      </a:lnSpc>
      <a:spcBef>
        <a:spcPct val="0"/>
      </a:spcBef>
      <a:spcAft>
        <a:spcPct val="0"/>
      </a:spcAft>
      <a:buFont typeface="Arial" charset="0"/>
      <a:defRPr sz="2000" kern="1200">
        <a:solidFill>
          <a:schemeClr val="bg1"/>
        </a:solidFill>
        <a:latin typeface="Minion" pitchFamily="2" charset="0"/>
        <a:ea typeface="+mn-ea"/>
        <a:cs typeface="+mn-cs"/>
      </a:defRPr>
    </a:lvl2pPr>
    <a:lvl3pPr marL="914400" algn="l" rtl="0" fontAlgn="base">
      <a:lnSpc>
        <a:spcPct val="95000"/>
      </a:lnSpc>
      <a:spcBef>
        <a:spcPct val="0"/>
      </a:spcBef>
      <a:spcAft>
        <a:spcPct val="0"/>
      </a:spcAft>
      <a:buFont typeface="Arial" charset="0"/>
      <a:defRPr sz="2000" kern="1200">
        <a:solidFill>
          <a:schemeClr val="bg1"/>
        </a:solidFill>
        <a:latin typeface="Minion" pitchFamily="2" charset="0"/>
        <a:ea typeface="+mn-ea"/>
        <a:cs typeface="+mn-cs"/>
      </a:defRPr>
    </a:lvl3pPr>
    <a:lvl4pPr marL="1371600" algn="l" rtl="0" fontAlgn="base">
      <a:lnSpc>
        <a:spcPct val="95000"/>
      </a:lnSpc>
      <a:spcBef>
        <a:spcPct val="0"/>
      </a:spcBef>
      <a:spcAft>
        <a:spcPct val="0"/>
      </a:spcAft>
      <a:buFont typeface="Arial" charset="0"/>
      <a:defRPr sz="2000" kern="1200">
        <a:solidFill>
          <a:schemeClr val="bg1"/>
        </a:solidFill>
        <a:latin typeface="Minion" pitchFamily="2" charset="0"/>
        <a:ea typeface="+mn-ea"/>
        <a:cs typeface="+mn-cs"/>
      </a:defRPr>
    </a:lvl4pPr>
    <a:lvl5pPr marL="1828800" algn="l" rtl="0" fontAlgn="base">
      <a:lnSpc>
        <a:spcPct val="95000"/>
      </a:lnSpc>
      <a:spcBef>
        <a:spcPct val="0"/>
      </a:spcBef>
      <a:spcAft>
        <a:spcPct val="0"/>
      </a:spcAft>
      <a:buFont typeface="Arial" charset="0"/>
      <a:defRPr sz="2000" kern="1200">
        <a:solidFill>
          <a:schemeClr val="bg1"/>
        </a:solidFill>
        <a:latin typeface="Minion" pitchFamily="2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bg1"/>
        </a:solidFill>
        <a:latin typeface="Minion" pitchFamily="2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bg1"/>
        </a:solidFill>
        <a:latin typeface="Minion" pitchFamily="2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bg1"/>
        </a:solidFill>
        <a:latin typeface="Minion" pitchFamily="2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bg1"/>
        </a:solidFill>
        <a:latin typeface="Minion" pitchFamily="2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2A7"/>
    <a:srgbClr val="5692C9"/>
    <a:srgbClr val="EB7D11"/>
    <a:srgbClr val="007A45"/>
    <a:srgbClr val="DC002E"/>
    <a:srgbClr val="A6006A"/>
    <a:srgbClr val="D4D700"/>
    <a:srgbClr val="0C25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9" autoAdjust="0"/>
    <p:restoredTop sz="95585" autoAdjust="0"/>
  </p:normalViewPr>
  <p:slideViewPr>
    <p:cSldViewPr>
      <p:cViewPr varScale="1">
        <p:scale>
          <a:sx n="105" d="100"/>
          <a:sy n="105" d="100"/>
        </p:scale>
        <p:origin x="1770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presProps" Target="presProps.xml"/></Relationships>
</file>

<file path=ppt/media/image10.jpeg>
</file>

<file path=ppt/media/image11.png>
</file>

<file path=ppt/media/image12.jpeg>
</file>

<file path=ppt/media/image13.png>
</file>

<file path=ppt/media/image14.jpg>
</file>

<file path=ppt/media/image15.jpe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buFontTx/>
              <a:buNone/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buFontTx/>
              <a:buNone/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Klik om de opmaakprofielen van de modeltekst te bewerken</a:t>
            </a:r>
          </a:p>
          <a:p>
            <a:pPr lvl="1"/>
            <a:r>
              <a:rPr lang="en-US"/>
              <a:t>Tweede niveau</a:t>
            </a:r>
          </a:p>
          <a:p>
            <a:pPr lvl="2"/>
            <a:r>
              <a:rPr lang="en-US"/>
              <a:t>Derde niveau</a:t>
            </a:r>
          </a:p>
          <a:p>
            <a:pPr lvl="3"/>
            <a:r>
              <a:rPr lang="en-US"/>
              <a:t>Vierde niveau</a:t>
            </a:r>
          </a:p>
          <a:p>
            <a:pPr lvl="4"/>
            <a:r>
              <a:rPr lang="en-US"/>
              <a:t>Vijfde niveau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buFontTx/>
              <a:buNone/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buFontTx/>
              <a:buNone/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fld id="{DC079CF7-1AFC-4FC2-B0EB-309C521E852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421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FFF672-DD15-4F96-A2C5-D6F9EA7E39BF}" type="slidenum">
              <a:rPr lang="en-US"/>
              <a:pPr/>
              <a:t>1</a:t>
            </a:fld>
            <a:endParaRPr lang="en-US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4552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722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8010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5828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36464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WT: de wijze van refereren zou een standaard tekst moeten zijn (die al in de </a:t>
            </a:r>
            <a:r>
              <a:rPr lang="nl-NL" dirty="0" err="1"/>
              <a:t>proclaimer</a:t>
            </a:r>
            <a:r>
              <a:rPr lang="nl-NL" dirty="0"/>
              <a:t> staat), die hier ook moet worden opgenomen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37909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59871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WT: dit zijn nog niet de goede kleuren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05312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7369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9538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24070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68951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12738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WT: dit is niet allemaal nieuw; liever wat van de nieuwe functionaliteit </a:t>
            </a:r>
            <a:r>
              <a:rPr lang="nl-NL"/>
              <a:t>laten zien!!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5683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4325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9913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48030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OK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E29B3-B5C6-469F-8A15-18834927F8E4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8046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79CF7-1AFC-4FC2-B0EB-309C521E852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405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79CF7-1AFC-4FC2-B0EB-309C521E852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441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C6360D-640D-4769-B230-0EDE5D3F7EE4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06671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Aquao</a:t>
            </a:r>
            <a:r>
              <a:rPr lang="en-US" dirty="0"/>
              <a:t> </a:t>
            </a:r>
            <a:r>
              <a:rPr lang="en-US" dirty="0" err="1"/>
              <a:t>vroeger</a:t>
            </a:r>
            <a:r>
              <a:rPr lang="en-US" dirty="0"/>
              <a:t> </a:t>
            </a:r>
            <a:r>
              <a:rPr lang="en-US" dirty="0" err="1"/>
              <a:t>Bever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Wat </a:t>
            </a:r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mis</a:t>
            </a:r>
            <a:r>
              <a:rPr lang="en-US" dirty="0"/>
              <a:t>,</a:t>
            </a:r>
            <a:r>
              <a:rPr lang="en-US" baseline="0" dirty="0"/>
              <a:t> is de </a:t>
            </a:r>
            <a:r>
              <a:rPr lang="en-US" baseline="0" dirty="0" err="1"/>
              <a:t>dodelijke</a:t>
            </a:r>
            <a:r>
              <a:rPr lang="en-US" baseline="0" dirty="0"/>
              <a:t> </a:t>
            </a:r>
            <a:r>
              <a:rPr lang="en-US" baseline="0" dirty="0" err="1"/>
              <a:t>noodzaak</a:t>
            </a:r>
            <a:r>
              <a:rPr lang="en-US" baseline="0" dirty="0"/>
              <a:t> van </a:t>
            </a:r>
            <a:r>
              <a:rPr lang="en-US" baseline="0" dirty="0" err="1"/>
              <a:t>controle</a:t>
            </a:r>
            <a:r>
              <a:rPr lang="en-US" baseline="0" dirty="0"/>
              <a:t>, wat </a:t>
            </a:r>
            <a:r>
              <a:rPr lang="en-US" baseline="0" dirty="0" err="1"/>
              <a:t>kan</a:t>
            </a:r>
            <a:r>
              <a:rPr lang="en-US" baseline="0" dirty="0"/>
              <a:t> </a:t>
            </a:r>
            <a:r>
              <a:rPr lang="en-US" baseline="0" dirty="0" err="1"/>
              <a:t>er</a:t>
            </a:r>
            <a:r>
              <a:rPr lang="en-US" baseline="0" dirty="0"/>
              <a:t> </a:t>
            </a:r>
            <a:r>
              <a:rPr lang="en-US" baseline="0" dirty="0" err="1"/>
              <a:t>fout</a:t>
            </a:r>
            <a:r>
              <a:rPr lang="en-US" baseline="0" dirty="0"/>
              <a:t> </a:t>
            </a:r>
            <a:r>
              <a:rPr lang="en-US" baseline="0" dirty="0" err="1"/>
              <a:t>gaan</a:t>
            </a:r>
            <a:r>
              <a:rPr lang="en-US" baseline="0" dirty="0"/>
              <a:t>? </a:t>
            </a:r>
            <a:r>
              <a:rPr lang="en-US" baseline="0" dirty="0" err="1"/>
              <a:t>Waarom</a:t>
            </a:r>
            <a:r>
              <a:rPr lang="en-US" baseline="0" dirty="0"/>
              <a:t> doe je het </a:t>
            </a:r>
            <a:r>
              <a:rPr lang="en-US" baseline="0" dirty="0" err="1"/>
              <a:t>uberhaupt</a:t>
            </a:r>
            <a:r>
              <a:rPr lang="en-US" baseline="0" dirty="0"/>
              <a:t>. </a:t>
            </a:r>
            <a:r>
              <a:rPr lang="en-US" baseline="0" dirty="0" err="1"/>
              <a:t>Zouden</a:t>
            </a:r>
            <a:r>
              <a:rPr lang="en-US" baseline="0" dirty="0"/>
              <a:t> we </a:t>
            </a:r>
            <a:r>
              <a:rPr lang="en-US" baseline="0" dirty="0" err="1"/>
              <a:t>gewoon</a:t>
            </a:r>
            <a:r>
              <a:rPr lang="en-US" baseline="0" dirty="0"/>
              <a:t> de data van de </a:t>
            </a:r>
            <a:r>
              <a:rPr lang="en-US" baseline="0" dirty="0" err="1"/>
              <a:t>waterschappen</a:t>
            </a:r>
            <a:r>
              <a:rPr lang="en-US" baseline="0" dirty="0"/>
              <a:t> </a:t>
            </a:r>
            <a:r>
              <a:rPr lang="en-US" baseline="0" dirty="0" err="1"/>
              <a:t>niet</a:t>
            </a:r>
            <a:r>
              <a:rPr lang="en-US" baseline="0" dirty="0"/>
              <a:t> </a:t>
            </a:r>
            <a:r>
              <a:rPr lang="en-US" baseline="0" dirty="0" err="1"/>
              <a:t>moeten</a:t>
            </a:r>
            <a:r>
              <a:rPr lang="en-US" baseline="0" dirty="0"/>
              <a:t> </a:t>
            </a:r>
            <a:r>
              <a:rPr lang="en-US" baseline="0" dirty="0" err="1"/>
              <a:t>geloven</a:t>
            </a:r>
            <a:r>
              <a:rPr lang="en-US" baseline="0" dirty="0"/>
              <a:t>?  </a:t>
            </a:r>
            <a:r>
              <a:rPr lang="en-US" baseline="0" dirty="0" err="1"/>
              <a:t>Zoudenb</a:t>
            </a:r>
            <a:r>
              <a:rPr lang="en-US" baseline="0" dirty="0"/>
              <a:t> de </a:t>
            </a:r>
            <a:r>
              <a:rPr lang="en-US" baseline="0" dirty="0" err="1"/>
              <a:t>waterschappen</a:t>
            </a:r>
            <a:r>
              <a:rPr lang="en-US" baseline="0" dirty="0"/>
              <a:t> </a:t>
            </a:r>
            <a:r>
              <a:rPr lang="en-US" baseline="0" dirty="0" err="1"/>
              <a:t>eigenlijk</a:t>
            </a:r>
            <a:r>
              <a:rPr lang="en-US" baseline="0" dirty="0"/>
              <a:t> </a:t>
            </a:r>
            <a:r>
              <a:rPr lang="en-US" baseline="0" dirty="0" err="1"/>
              <a:t>zelf</a:t>
            </a:r>
            <a:r>
              <a:rPr lang="en-US" baseline="0" dirty="0"/>
              <a:t> </a:t>
            </a:r>
            <a:r>
              <a:rPr lang="en-US" baseline="0" dirty="0" err="1"/>
              <a:t>niet</a:t>
            </a:r>
            <a:r>
              <a:rPr lang="en-US" baseline="0" dirty="0"/>
              <a:t> </a:t>
            </a: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aseline="0" dirty="0" err="1"/>
              <a:t>controle</a:t>
            </a:r>
            <a:r>
              <a:rPr lang="en-US" baseline="0" dirty="0"/>
              <a:t> </a:t>
            </a:r>
            <a:r>
              <a:rPr lang="en-US" baseline="0" dirty="0" err="1"/>
              <a:t>moeten</a:t>
            </a:r>
            <a:r>
              <a:rPr lang="en-US" baseline="0" dirty="0"/>
              <a:t> </a:t>
            </a:r>
            <a:r>
              <a:rPr lang="en-US" baseline="0" dirty="0" err="1"/>
              <a:t>uitvoeren</a:t>
            </a:r>
            <a:r>
              <a:rPr lang="en-US" baseline="0" dirty="0"/>
              <a:t> op </a:t>
            </a:r>
            <a:r>
              <a:rPr lang="en-US" baseline="0" dirty="0" err="1"/>
              <a:t>hun</a:t>
            </a:r>
            <a:r>
              <a:rPr lang="en-US" baseline="0" dirty="0"/>
              <a:t> </a:t>
            </a:r>
            <a:r>
              <a:rPr lang="en-US" baseline="0" dirty="0" err="1"/>
              <a:t>eigen</a:t>
            </a:r>
            <a:r>
              <a:rPr lang="en-US" baseline="0" dirty="0"/>
              <a:t> </a:t>
            </a:r>
            <a:r>
              <a:rPr lang="en-US" baseline="0" dirty="0" err="1"/>
              <a:t>gegevens</a:t>
            </a:r>
            <a:r>
              <a:rPr lang="en-US" baseline="0" dirty="0"/>
              <a:t>, </a:t>
            </a:r>
            <a:r>
              <a:rPr lang="en-US" baseline="0" dirty="0" err="1"/>
              <a:t>scheelt</a:t>
            </a:r>
            <a:r>
              <a:rPr lang="en-US" baseline="0" dirty="0"/>
              <a:t> </a:t>
            </a:r>
            <a:r>
              <a:rPr lang="en-US" baseline="0" dirty="0" err="1"/>
              <a:t>ons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IHW </a:t>
            </a:r>
            <a:r>
              <a:rPr lang="en-US" baseline="0" dirty="0" err="1"/>
              <a:t>weer</a:t>
            </a:r>
            <a:r>
              <a:rPr lang="en-US" baseline="0" dirty="0"/>
              <a:t> </a:t>
            </a:r>
            <a:r>
              <a:rPr lang="en-US" baseline="0" dirty="0" err="1"/>
              <a:t>een</a:t>
            </a:r>
            <a:r>
              <a:rPr lang="en-US" baseline="0" dirty="0"/>
              <a:t> hoop </a:t>
            </a:r>
            <a:r>
              <a:rPr lang="en-US" baseline="0" dirty="0" err="1"/>
              <a:t>gedoe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</a:t>
            </a:r>
            <a:r>
              <a:rPr lang="en-US" baseline="0" dirty="0" err="1"/>
              <a:t>tijd</a:t>
            </a:r>
            <a:r>
              <a:rPr lang="en-US" baseline="0" dirty="0"/>
              <a:t>, </a:t>
            </a:r>
            <a:r>
              <a:rPr lang="en-US" baseline="0" dirty="0" err="1"/>
              <a:t>droom</a:t>
            </a:r>
            <a:r>
              <a:rPr lang="en-US" baseline="0" dirty="0"/>
              <a:t>?</a:t>
            </a:r>
          </a:p>
          <a:p>
            <a:endParaRPr lang="en-US" baseline="0" dirty="0"/>
          </a:p>
          <a:p>
            <a:r>
              <a:rPr lang="en-US" baseline="0" dirty="0"/>
              <a:t>Wat </a:t>
            </a:r>
            <a:r>
              <a:rPr lang="en-US" baseline="0" dirty="0" err="1"/>
              <a:t>ik</a:t>
            </a:r>
            <a:r>
              <a:rPr lang="en-US" baseline="0" dirty="0"/>
              <a:t> </a:t>
            </a:r>
            <a:r>
              <a:rPr lang="en-US" baseline="0" dirty="0" err="1"/>
              <a:t>ook</a:t>
            </a:r>
            <a:r>
              <a:rPr lang="en-US" baseline="0" dirty="0"/>
              <a:t> </a:t>
            </a:r>
            <a:r>
              <a:rPr lang="en-US" baseline="0" dirty="0" err="1"/>
              <a:t>mis</a:t>
            </a:r>
            <a:r>
              <a:rPr lang="en-US" baseline="0" dirty="0"/>
              <a:t>, </a:t>
            </a:r>
            <a:r>
              <a:rPr lang="en-US" baseline="0" dirty="0" err="1"/>
              <a:t>waarom</a:t>
            </a:r>
            <a:r>
              <a:rPr lang="en-US" baseline="0" dirty="0"/>
              <a:t> </a:t>
            </a:r>
            <a:r>
              <a:rPr lang="en-US" baseline="0" dirty="0" err="1"/>
              <a:t>geef</a:t>
            </a:r>
            <a:r>
              <a:rPr lang="en-US" baseline="0" dirty="0"/>
              <a:t> je </a:t>
            </a:r>
            <a:r>
              <a:rPr lang="en-US" baseline="0" dirty="0" err="1"/>
              <a:t>deze</a:t>
            </a:r>
            <a:r>
              <a:rPr lang="en-US" baseline="0" dirty="0"/>
              <a:t> </a:t>
            </a:r>
            <a:r>
              <a:rPr lang="en-US" baseline="0" dirty="0" err="1"/>
              <a:t>presentatie</a:t>
            </a:r>
            <a:r>
              <a:rPr lang="en-US" baseline="0" dirty="0"/>
              <a:t>? </a:t>
            </a:r>
            <a:r>
              <a:rPr lang="en-US" baseline="0" dirty="0" err="1"/>
              <a:t>Waarom</a:t>
            </a:r>
            <a:r>
              <a:rPr lang="en-US" baseline="0" dirty="0"/>
              <a:t> is </a:t>
            </a:r>
            <a:r>
              <a:rPr lang="en-US" baseline="0" dirty="0" err="1"/>
              <a:t>deze</a:t>
            </a:r>
            <a:r>
              <a:rPr lang="en-US" baseline="0" dirty="0"/>
              <a:t> </a:t>
            </a:r>
            <a:r>
              <a:rPr lang="en-US" baseline="0" dirty="0" err="1"/>
              <a:t>presentatie</a:t>
            </a:r>
            <a:r>
              <a:rPr lang="en-US" baseline="0" dirty="0"/>
              <a:t> </a:t>
            </a:r>
            <a:r>
              <a:rPr lang="en-US" baseline="0" dirty="0" err="1"/>
              <a:t>nodig</a:t>
            </a:r>
            <a:r>
              <a:rPr lang="en-US" baseline="0" dirty="0"/>
              <a:t>, </a:t>
            </a:r>
            <a:r>
              <a:rPr lang="en-US" baseline="0" dirty="0" err="1"/>
              <a:t>nuttig</a:t>
            </a:r>
            <a:r>
              <a:rPr lang="en-US" baseline="0" dirty="0"/>
              <a:t>?? </a:t>
            </a:r>
            <a:r>
              <a:rPr lang="en-US" baseline="0" dirty="0" err="1"/>
              <a:t>Voor</a:t>
            </a:r>
            <a:r>
              <a:rPr lang="en-US" baseline="0" dirty="0"/>
              <a:t> </a:t>
            </a:r>
            <a:r>
              <a:rPr lang="en-US" baseline="0" dirty="0" err="1"/>
              <a:t>wie</a:t>
            </a:r>
            <a:r>
              <a:rPr lang="en-US" baseline="0" dirty="0"/>
              <a:t> </a:t>
            </a:r>
            <a:r>
              <a:rPr lang="en-US" baseline="0" dirty="0" err="1"/>
              <a:t>nodig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</a:t>
            </a:r>
            <a:r>
              <a:rPr lang="en-US" baseline="0" dirty="0" err="1"/>
              <a:t>nuttig</a:t>
            </a:r>
            <a:r>
              <a:rPr lang="en-US" baseline="0" dirty="0"/>
              <a:t>??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E29B3-B5C6-469F-8A15-18834927F8E4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210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Zie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vorige</a:t>
            </a:r>
            <a:r>
              <a:rPr lang="en-US" dirty="0"/>
              <a:t> slide</a:t>
            </a:r>
          </a:p>
          <a:p>
            <a:endParaRPr lang="en-US" dirty="0"/>
          </a:p>
          <a:p>
            <a:r>
              <a:rPr lang="en-US" dirty="0" err="1"/>
              <a:t>Beetje</a:t>
            </a:r>
            <a:r>
              <a:rPr lang="en-US" dirty="0"/>
              <a:t> </a:t>
            </a:r>
            <a:r>
              <a:rPr lang="en-US" dirty="0" err="1"/>
              <a:t>vreemde</a:t>
            </a:r>
            <a:r>
              <a:rPr lang="en-US" baseline="0" dirty="0"/>
              <a:t> </a:t>
            </a:r>
            <a:r>
              <a:rPr lang="en-US" baseline="0" dirty="0" err="1"/>
              <a:t>mengeling</a:t>
            </a:r>
            <a:r>
              <a:rPr lang="en-US" baseline="0" dirty="0"/>
              <a:t> van </a:t>
            </a:r>
            <a:r>
              <a:rPr lang="en-US" baseline="0" dirty="0" err="1"/>
              <a:t>boodschappen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 err="1"/>
              <a:t>Liever</a:t>
            </a:r>
            <a:r>
              <a:rPr lang="en-US" baseline="0" dirty="0"/>
              <a:t> </a:t>
            </a:r>
            <a:r>
              <a:rPr lang="en-US" baseline="0" dirty="0" err="1"/>
              <a:t>waar</a:t>
            </a:r>
            <a:r>
              <a:rPr lang="en-US" baseline="0" dirty="0"/>
              <a:t> </a:t>
            </a:r>
            <a:r>
              <a:rPr lang="en-US" baseline="0" dirty="0" err="1"/>
              <a:t>gaat</a:t>
            </a:r>
            <a:r>
              <a:rPr lang="en-US" baseline="0" dirty="0"/>
              <a:t> de </a:t>
            </a:r>
            <a:r>
              <a:rPr lang="en-US" baseline="0" dirty="0" err="1"/>
              <a:t>controle</a:t>
            </a:r>
            <a:r>
              <a:rPr lang="en-US" baseline="0" dirty="0"/>
              <a:t> over </a:t>
            </a:r>
            <a:r>
              <a:rPr lang="en-US" baseline="0" dirty="0" err="1"/>
              <a:t>en</a:t>
            </a:r>
            <a:r>
              <a:rPr lang="en-US" baseline="0" dirty="0"/>
              <a:t> hoe?</a:t>
            </a:r>
          </a:p>
          <a:p>
            <a:endParaRPr lang="en-US" baseline="0" dirty="0"/>
          </a:p>
          <a:p>
            <a:r>
              <a:rPr lang="en-US" baseline="0" dirty="0"/>
              <a:t>Wat is de </a:t>
            </a:r>
            <a:r>
              <a:rPr lang="en-US" baseline="0" dirty="0" err="1"/>
              <a:t>betekenis</a:t>
            </a:r>
            <a:r>
              <a:rPr lang="en-US" baseline="0" dirty="0"/>
              <a:t> van rood?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E29B3-B5C6-469F-8A15-18834927F8E4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76296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1e regel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weg</a:t>
            </a:r>
            <a:r>
              <a:rPr lang="en-US" dirty="0"/>
              <a:t> of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korter</a:t>
            </a:r>
            <a:r>
              <a:rPr lang="en-US" dirty="0"/>
              <a:t>, </a:t>
            </a:r>
            <a:r>
              <a:rPr lang="en-US" dirty="0" err="1"/>
              <a:t>staat</a:t>
            </a:r>
            <a:r>
              <a:rPr lang="en-US" dirty="0"/>
              <a:t> al in de </a:t>
            </a:r>
            <a:r>
              <a:rPr lang="en-US" dirty="0" err="1"/>
              <a:t>titel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Houd</a:t>
            </a:r>
            <a:r>
              <a:rPr lang="en-US" dirty="0"/>
              <a:t> het </a:t>
            </a:r>
            <a:r>
              <a:rPr lang="en-US" dirty="0" err="1"/>
              <a:t>simpel</a:t>
            </a:r>
            <a:r>
              <a:rPr lang="en-US" dirty="0"/>
              <a:t>: </a:t>
            </a:r>
            <a:r>
              <a:rPr lang="en-US" dirty="0" err="1"/>
              <a:t>mogelijke</a:t>
            </a:r>
            <a:r>
              <a:rPr lang="en-US" baseline="0" dirty="0"/>
              <a:t> </a:t>
            </a:r>
            <a:r>
              <a:rPr lang="en-US" baseline="0" dirty="0" err="1"/>
              <a:t>fouten</a:t>
            </a:r>
            <a:r>
              <a:rPr lang="en-US" baseline="0" dirty="0"/>
              <a:t> is </a:t>
            </a:r>
            <a:r>
              <a:rPr lang="en-US" baseline="0" dirty="0" err="1"/>
              <a:t>voldoende</a:t>
            </a:r>
            <a:r>
              <a:rPr lang="en-US" baseline="0" dirty="0"/>
              <a:t>…..</a:t>
            </a:r>
          </a:p>
          <a:p>
            <a:endParaRPr lang="en-US" baseline="0" dirty="0"/>
          </a:p>
          <a:p>
            <a:r>
              <a:rPr lang="en-US" baseline="0" dirty="0"/>
              <a:t>7 </a:t>
            </a:r>
            <a:r>
              <a:rPr lang="en-US" baseline="0" dirty="0" err="1"/>
              <a:t>typen</a:t>
            </a:r>
            <a:r>
              <a:rPr lang="en-US" baseline="0" dirty="0"/>
              <a:t> is prima</a:t>
            </a:r>
          </a:p>
          <a:p>
            <a:endParaRPr lang="en-US" baseline="0" dirty="0"/>
          </a:p>
          <a:p>
            <a:r>
              <a:rPr lang="en-US" baseline="0" dirty="0"/>
              <a:t>Je </a:t>
            </a:r>
            <a:r>
              <a:rPr lang="en-US" baseline="0" dirty="0" err="1"/>
              <a:t>bespreekt</a:t>
            </a:r>
            <a:r>
              <a:rPr lang="en-US" baseline="0" dirty="0"/>
              <a:t> </a:t>
            </a:r>
            <a:r>
              <a:rPr lang="en-US" baseline="0" dirty="0" err="1"/>
              <a:t>niet</a:t>
            </a:r>
            <a:r>
              <a:rPr lang="en-US" baseline="0" dirty="0"/>
              <a:t> </a:t>
            </a:r>
            <a:r>
              <a:rPr lang="en-US" baseline="0" dirty="0" err="1"/>
              <a:t>alle</a:t>
            </a:r>
            <a:r>
              <a:rPr lang="en-US" baseline="0" dirty="0"/>
              <a:t> </a:t>
            </a:r>
            <a:r>
              <a:rPr lang="en-US" baseline="0" dirty="0" err="1"/>
              <a:t>fouttypen</a:t>
            </a:r>
            <a:r>
              <a:rPr lang="en-US" baseline="0" dirty="0"/>
              <a:t> in de rest van je </a:t>
            </a:r>
            <a:r>
              <a:rPr lang="en-US" baseline="0" dirty="0" err="1"/>
              <a:t>presentatie</a:t>
            </a:r>
            <a:r>
              <a:rPr lang="en-US" baseline="0" dirty="0"/>
              <a:t>, </a:t>
            </a:r>
            <a:r>
              <a:rPr lang="en-US" baseline="0" dirty="0" err="1"/>
              <a:t>toch</a:t>
            </a:r>
            <a:r>
              <a:rPr lang="en-US" baseline="0" dirty="0"/>
              <a:t>?  </a:t>
            </a:r>
            <a:r>
              <a:rPr lang="en-US" baseline="0" dirty="0" err="1"/>
              <a:t>Daarom</a:t>
            </a:r>
            <a:r>
              <a:rPr lang="en-US" baseline="0" dirty="0"/>
              <a:t> </a:t>
            </a:r>
            <a:r>
              <a:rPr lang="en-US" baseline="0" dirty="0" err="1"/>
              <a:t>hier</a:t>
            </a:r>
            <a:r>
              <a:rPr lang="en-US" baseline="0" dirty="0"/>
              <a:t>, </a:t>
            </a:r>
            <a:r>
              <a:rPr lang="en-US" baseline="0" dirty="0" err="1"/>
              <a:t>voor</a:t>
            </a:r>
            <a:r>
              <a:rPr lang="en-US" baseline="0" dirty="0"/>
              <a:t> </a:t>
            </a:r>
            <a:r>
              <a:rPr lang="en-US" baseline="0" dirty="0" err="1"/>
              <a:t>zover</a:t>
            </a:r>
            <a:r>
              <a:rPr lang="en-US" baseline="0" dirty="0"/>
              <a:t> </a:t>
            </a:r>
            <a:r>
              <a:rPr lang="en-US" baseline="0" dirty="0" err="1"/>
              <a:t>mogelijk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relevant </a:t>
            </a:r>
            <a:r>
              <a:rPr lang="en-US" baseline="0" dirty="0" err="1"/>
              <a:t>een</a:t>
            </a:r>
            <a:r>
              <a:rPr lang="en-US" baseline="0" dirty="0"/>
              <a:t> regel </a:t>
            </a:r>
            <a:r>
              <a:rPr lang="en-US" baseline="0" dirty="0" err="1"/>
              <a:t>toelichting</a:t>
            </a:r>
            <a:r>
              <a:rPr lang="en-US" baseline="0" dirty="0"/>
              <a:t>?</a:t>
            </a:r>
          </a:p>
          <a:p>
            <a:r>
              <a:rPr lang="en-US" baseline="0" dirty="0" err="1"/>
              <a:t>Bijv</a:t>
            </a:r>
            <a:r>
              <a:rPr lang="en-US" baseline="0" dirty="0"/>
              <a:t>. </a:t>
            </a:r>
            <a:r>
              <a:rPr lang="en-US" baseline="0" dirty="0" err="1"/>
              <a:t>Meetpunten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</a:t>
            </a:r>
            <a:r>
              <a:rPr lang="en-US" baseline="0" dirty="0" err="1"/>
              <a:t>coordinaten</a:t>
            </a:r>
            <a:r>
              <a:rPr lang="en-US" baseline="0" dirty="0"/>
              <a:t>: </a:t>
            </a:r>
            <a:r>
              <a:rPr lang="en-US" baseline="0" dirty="0" err="1"/>
              <a:t>naamsveranderingen</a:t>
            </a:r>
            <a:r>
              <a:rPr lang="en-US" baseline="0" dirty="0"/>
              <a:t>, </a:t>
            </a:r>
            <a:r>
              <a:rPr lang="en-US" baseline="0" dirty="0" err="1"/>
              <a:t>verschuivingen</a:t>
            </a:r>
            <a:r>
              <a:rPr lang="en-US" baseline="0" dirty="0"/>
              <a:t>,</a:t>
            </a:r>
          </a:p>
          <a:p>
            <a:endParaRPr lang="en-US" baseline="0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E29B3-B5C6-469F-8A15-18834927F8E4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63861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79CF7-1AFC-4FC2-B0EB-309C521E852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049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8592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4"/>
          <p:cNvSpPr>
            <a:spLocks noChangeArrowheads="1"/>
          </p:cNvSpPr>
          <p:nvPr/>
        </p:nvSpPr>
        <p:spPr bwMode="auto">
          <a:xfrm>
            <a:off x="0" y="5057775"/>
            <a:ext cx="9144000" cy="14382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NL"/>
          </a:p>
        </p:txBody>
      </p:sp>
      <p:sp>
        <p:nvSpPr>
          <p:cNvPr id="5163" name="Rectangle 43"/>
          <p:cNvSpPr>
            <a:spLocks noChangeArrowheads="1"/>
          </p:cNvSpPr>
          <p:nvPr/>
        </p:nvSpPr>
        <p:spPr bwMode="auto">
          <a:xfrm>
            <a:off x="0" y="0"/>
            <a:ext cx="9144000" cy="4340225"/>
          </a:xfrm>
          <a:prstGeom prst="rect">
            <a:avLst/>
          </a:prstGeom>
          <a:solidFill>
            <a:srgbClr val="0C257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lnSpc>
                <a:spcPct val="100000"/>
              </a:lnSpc>
              <a:buFontTx/>
              <a:buChar char="•"/>
            </a:pPr>
            <a:endParaRPr lang="nl-NL" sz="180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8313" y="4508500"/>
            <a:ext cx="8064500" cy="360363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1188" y="1268413"/>
            <a:ext cx="7916862" cy="143986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186" name="Rectangle 66"/>
          <p:cNvSpPr>
            <a:spLocks noChangeArrowheads="1"/>
          </p:cNvSpPr>
          <p:nvPr/>
        </p:nvSpPr>
        <p:spPr bwMode="auto">
          <a:xfrm>
            <a:off x="0" y="6497638"/>
            <a:ext cx="9144000" cy="360362"/>
          </a:xfrm>
          <a:prstGeom prst="rect">
            <a:avLst/>
          </a:prstGeom>
          <a:solidFill>
            <a:srgbClr val="0C257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NL"/>
          </a:p>
        </p:txBody>
      </p:sp>
      <p:sp>
        <p:nvSpPr>
          <p:cNvPr id="5190" name="Text Box 70"/>
          <p:cNvSpPr txBox="1">
            <a:spLocks noChangeArrowheads="1"/>
          </p:cNvSpPr>
          <p:nvPr/>
        </p:nvSpPr>
        <p:spPr bwMode="auto">
          <a:xfrm>
            <a:off x="3024188" y="6521450"/>
            <a:ext cx="611981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600" b="1"/>
              <a:t>Discover the world at Leiden University</a:t>
            </a:r>
          </a:p>
        </p:txBody>
      </p:sp>
      <p:pic>
        <p:nvPicPr>
          <p:cNvPr id="5193" name="Picture 73" descr="Logo-UniversiteitLeiden-NL-CMY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" y="5221288"/>
            <a:ext cx="2681288" cy="113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93255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0663" y="333375"/>
            <a:ext cx="2033587" cy="55435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313" y="333375"/>
            <a:ext cx="5949950" cy="55435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6641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3363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6878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313" y="1268413"/>
            <a:ext cx="3990975" cy="4608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1688" y="1268413"/>
            <a:ext cx="3992562" cy="4608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23048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5937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1840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7644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2617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3076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333375"/>
            <a:ext cx="8135937" cy="633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70" name="Rectangle 46"/>
          <p:cNvSpPr>
            <a:spLocks noChangeArrowheads="1"/>
          </p:cNvSpPr>
          <p:nvPr/>
        </p:nvSpPr>
        <p:spPr bwMode="auto">
          <a:xfrm>
            <a:off x="0" y="6497638"/>
            <a:ext cx="9144000" cy="360362"/>
          </a:xfrm>
          <a:prstGeom prst="rect">
            <a:avLst/>
          </a:prstGeom>
          <a:solidFill>
            <a:srgbClr val="0C257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NL"/>
          </a:p>
        </p:txBody>
      </p:sp>
      <p:sp>
        <p:nvSpPr>
          <p:cNvPr id="1088" name="Text Box 64"/>
          <p:cNvSpPr txBox="1">
            <a:spLocks noChangeArrowheads="1"/>
          </p:cNvSpPr>
          <p:nvPr/>
        </p:nvSpPr>
        <p:spPr bwMode="auto">
          <a:xfrm>
            <a:off x="3024188" y="6521450"/>
            <a:ext cx="611981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600" b="1"/>
              <a:t>Discover the world at Leiden University</a:t>
            </a:r>
          </a:p>
        </p:txBody>
      </p:sp>
      <p:sp>
        <p:nvSpPr>
          <p:cNvPr id="1089" name="Rectangle 6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268413"/>
            <a:ext cx="8135937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1"/>
            <a:r>
              <a:rPr lang="en-US"/>
              <a:t>Text</a:t>
            </a:r>
          </a:p>
          <a:p>
            <a:pPr lvl="2"/>
            <a:r>
              <a:rPr lang="en-US"/>
              <a:t>Text</a:t>
            </a:r>
          </a:p>
          <a:p>
            <a:pPr lvl="3"/>
            <a:r>
              <a:rPr lang="en-US"/>
              <a:t>Text</a:t>
            </a:r>
          </a:p>
          <a:p>
            <a:pPr lvl="4"/>
            <a:r>
              <a:rPr lang="en-US"/>
              <a:t>Text</a:t>
            </a:r>
          </a:p>
          <a:p>
            <a:pPr lvl="4"/>
            <a:r>
              <a:rPr lang="en-US"/>
              <a:t>Text</a:t>
            </a:r>
          </a:p>
          <a:p>
            <a:pPr lvl="0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0"/>
        </a:spcAft>
        <a:buChar char="•"/>
        <a:defRPr sz="3200">
          <a:solidFill>
            <a:srgbClr val="0C2577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0"/>
        </a:spcBef>
        <a:spcAft>
          <a:spcPct val="0"/>
        </a:spcAft>
        <a:buChar char="•"/>
        <a:defRPr sz="2800">
          <a:solidFill>
            <a:srgbClr val="0C2577"/>
          </a:solidFill>
          <a:latin typeface="+mn-lt"/>
        </a:defRPr>
      </a:lvl2pPr>
      <a:lvl3pPr marL="1143000" indent="-228600" algn="l" rtl="0" eaLnBrk="1" fontAlgn="base" hangingPunct="1">
        <a:spcBef>
          <a:spcPct val="0"/>
        </a:spcBef>
        <a:spcAft>
          <a:spcPct val="0"/>
        </a:spcAft>
        <a:buChar char="•"/>
        <a:defRPr sz="2400">
          <a:solidFill>
            <a:srgbClr val="0C2577"/>
          </a:solidFill>
          <a:latin typeface="+mn-lt"/>
        </a:defRPr>
      </a:lvl3pPr>
      <a:lvl4pPr marL="1600200" indent="-228600" algn="l" rtl="0" eaLnBrk="1" fontAlgn="base" hangingPunct="1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</a:defRPr>
      </a:lvl4pPr>
      <a:lvl5pPr marL="2057400" indent="-228600" algn="l" rtl="0" eaLnBrk="1" fontAlgn="base" hangingPunct="1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</a:defRPr>
      </a:lvl5pPr>
      <a:lvl6pPr marL="2514600" indent="-228600" algn="l" rtl="0" eaLnBrk="1" fontAlgn="base" hangingPunct="1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</a:defRPr>
      </a:lvl6pPr>
      <a:lvl7pPr marL="2971800" indent="-228600" algn="l" rtl="0" eaLnBrk="1" fontAlgn="base" hangingPunct="1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</a:defRPr>
      </a:lvl7pPr>
      <a:lvl8pPr marL="3429000" indent="-228600" algn="l" rtl="0" eaLnBrk="1" fontAlgn="base" hangingPunct="1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</a:defRPr>
      </a:lvl8pPr>
      <a:lvl9pPr marL="3886200" indent="-228600" algn="l" rtl="0" eaLnBrk="1" fontAlgn="base" hangingPunct="1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jpg"/><Relationship Id="rId5" Type="http://schemas.openxmlformats.org/officeDocument/2006/relationships/image" Target="../media/image8.jpeg"/><Relationship Id="rId10" Type="http://schemas.openxmlformats.org/officeDocument/2006/relationships/image" Target="../media/image13.png"/><Relationship Id="rId4" Type="http://schemas.openxmlformats.org/officeDocument/2006/relationships/image" Target="../media/image7.jpeg"/><Relationship Id="rId9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Rectangle 6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Bestrijdingsmiddelenatlas</a:t>
            </a:r>
            <a:br>
              <a:rPr lang="nl-NL" dirty="0"/>
            </a:br>
            <a:r>
              <a:rPr lang="nl-NL" sz="3200" i="1" dirty="0"/>
              <a:t>Gebruik van oppervlakte water data voor</a:t>
            </a:r>
            <a:br>
              <a:rPr lang="nl-NL" sz="3200" i="1" dirty="0"/>
            </a:br>
            <a:r>
              <a:rPr lang="nl-NL" sz="3200" i="1" dirty="0"/>
              <a:t>een interactieve website </a:t>
            </a:r>
            <a:endParaRPr lang="en-US" sz="3200" i="1" dirty="0"/>
          </a:p>
        </p:txBody>
      </p:sp>
      <p:sp>
        <p:nvSpPr>
          <p:cNvPr id="2058" name="Rectangle 10"/>
          <p:cNvSpPr>
            <a:spLocks noGrp="1" noChangeArrowheads="1"/>
          </p:cNvSpPr>
          <p:nvPr>
            <p:ph type="subTitle" idx="1"/>
          </p:nvPr>
        </p:nvSpPr>
        <p:spPr>
          <a:xfrm>
            <a:off x="611188" y="4508500"/>
            <a:ext cx="7921625" cy="360363"/>
          </a:xfrm>
          <a:noFill/>
          <a:ln/>
        </p:spPr>
        <p:txBody>
          <a:bodyPr/>
          <a:lstStyle/>
          <a:p>
            <a:r>
              <a:rPr lang="en-US" dirty="0"/>
              <a:t>Maarten van ‘t Zelfde					01-06-2023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F7A3ABC6-8B5B-428D-8676-D6C39CD6F1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5334000"/>
            <a:ext cx="2541540" cy="90022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>
            <a:extLst>
              <a:ext uri="{FF2B5EF4-FFF2-40B4-BE49-F238E27FC236}">
                <a16:creationId xmlns:a16="http://schemas.microsoft.com/office/drawing/2014/main" id="{D5061CF3-3A3B-4BB9-A65C-ACD603AA77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053" y="1018525"/>
            <a:ext cx="9141178" cy="4315475"/>
          </a:xfrm>
          <a:custGeom>
            <a:avLst/>
            <a:gdLst>
              <a:gd name="connsiteX0" fmla="*/ 0 w 12188952"/>
              <a:gd name="connsiteY0" fmla="*/ 0 h 6216557"/>
              <a:gd name="connsiteX1" fmla="*/ 12188952 w 12188952"/>
              <a:gd name="connsiteY1" fmla="*/ 0 h 6216557"/>
              <a:gd name="connsiteX2" fmla="*/ 12188952 w 12188952"/>
              <a:gd name="connsiteY2" fmla="*/ 5609705 h 6216557"/>
              <a:gd name="connsiteX3" fmla="*/ 12049115 w 12188952"/>
              <a:gd name="connsiteY3" fmla="*/ 5640762 h 6216557"/>
              <a:gd name="connsiteX4" fmla="*/ 6096001 w 12188952"/>
              <a:gd name="connsiteY4" fmla="*/ 6216557 h 6216557"/>
              <a:gd name="connsiteX5" fmla="*/ 142887 w 12188952"/>
              <a:gd name="connsiteY5" fmla="*/ 5640762 h 6216557"/>
              <a:gd name="connsiteX6" fmla="*/ 0 w 12188952"/>
              <a:gd name="connsiteY6" fmla="*/ 5609028 h 6216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6216557">
                <a:moveTo>
                  <a:pt x="0" y="0"/>
                </a:moveTo>
                <a:lnTo>
                  <a:pt x="12188952" y="0"/>
                </a:lnTo>
                <a:lnTo>
                  <a:pt x="12188952" y="5609705"/>
                </a:lnTo>
                <a:lnTo>
                  <a:pt x="12049115" y="5640762"/>
                </a:lnTo>
                <a:cubicBezTo>
                  <a:pt x="10313281" y="6006147"/>
                  <a:pt x="8275571" y="6216557"/>
                  <a:pt x="6096001" y="6216557"/>
                </a:cubicBezTo>
                <a:cubicBezTo>
                  <a:pt x="3916432" y="6216557"/>
                  <a:pt x="1878721" y="6006147"/>
                  <a:pt x="142887" y="5640762"/>
                </a:cubicBezTo>
                <a:lnTo>
                  <a:pt x="0" y="560902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F487C95E-A8FE-4818-AF49-D0F136270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5257800"/>
            <a:ext cx="9502123" cy="857250"/>
          </a:xfrm>
        </p:spPr>
        <p:txBody>
          <a:bodyPr>
            <a:noAutofit/>
          </a:bodyPr>
          <a:lstStyle/>
          <a:p>
            <a:r>
              <a:rPr lang="nl-NL" sz="3600" dirty="0">
                <a:solidFill>
                  <a:srgbClr val="A5C100"/>
                </a:solidFill>
                <a:latin typeface="Avenir Next LT Pro Light" panose="020B0304020202020204" pitchFamily="34" charset="0"/>
              </a:rPr>
              <a:t> </a:t>
            </a:r>
            <a:r>
              <a:rPr lang="nl-NL" sz="3600" dirty="0">
                <a:solidFill>
                  <a:srgbClr val="A5C100"/>
                </a:solidFill>
              </a:rPr>
              <a:t>www.bestrijdingsmiddelenatlas.nl</a:t>
            </a:r>
            <a:endParaRPr lang="nl-NL" sz="4000" dirty="0">
              <a:solidFill>
                <a:srgbClr val="A5C10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035468C-7191-47E4-B635-F2557D8A48D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468313" y="333375"/>
            <a:ext cx="8370887" cy="633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9pPr>
          </a:lstStyle>
          <a:p>
            <a:pPr>
              <a:lnSpc>
                <a:spcPct val="100000"/>
              </a:lnSpc>
              <a:buFontTx/>
            </a:pPr>
            <a:r>
              <a:rPr lang="en-US" sz="4000" kern="0"/>
              <a:t>Bestrijdingsmiddelenatlas</a:t>
            </a:r>
            <a:endParaRPr lang="en-US" sz="2400" kern="0" dirty="0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57B46A82-508D-49C6-8197-9A751378505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4867" y="5429092"/>
            <a:ext cx="1290433" cy="59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356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D87BF-5F55-4E37-81EE-2E0516571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296" y="2564904"/>
            <a:ext cx="8171999" cy="410788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 err="1"/>
              <a:t>Onderstaande</a:t>
            </a:r>
            <a:r>
              <a:rPr lang="en-GB" dirty="0"/>
              <a:t> slides </a:t>
            </a:r>
            <a:r>
              <a:rPr lang="en-GB" dirty="0" err="1"/>
              <a:t>zijn</a:t>
            </a:r>
            <a:r>
              <a:rPr lang="en-GB" dirty="0"/>
              <a:t> </a:t>
            </a:r>
            <a:r>
              <a:rPr lang="en-GB" dirty="0" err="1"/>
              <a:t>opgenomen</a:t>
            </a:r>
            <a:r>
              <a:rPr lang="en-GB" dirty="0"/>
              <a:t> </a:t>
            </a:r>
            <a:r>
              <a:rPr lang="en-GB" dirty="0" err="1"/>
              <a:t>mocht</a:t>
            </a:r>
            <a:r>
              <a:rPr lang="en-GB" dirty="0"/>
              <a:t> de website </a:t>
            </a:r>
            <a:r>
              <a:rPr lang="en-GB" dirty="0" err="1"/>
              <a:t>niet</a:t>
            </a:r>
            <a:r>
              <a:rPr lang="en-GB" dirty="0"/>
              <a:t> </a:t>
            </a:r>
            <a:r>
              <a:rPr lang="en-GB" dirty="0" err="1"/>
              <a:t>werken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A9BE98-30A6-4B61-B57E-E3B0FF70E39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3637472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12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08414"/>
            <a:ext cx="9144000" cy="412338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14596" y="4149080"/>
            <a:ext cx="9158596" cy="1182714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364031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13</a:t>
            </a:fld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72" y="1208413"/>
            <a:ext cx="9161632" cy="395927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14596" y="2996953"/>
            <a:ext cx="4442580" cy="2170735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37109" y="4770449"/>
            <a:ext cx="1625884" cy="246353"/>
          </a:xfrm>
          <a:prstGeom prst="rect">
            <a:avLst/>
          </a:prstGeom>
          <a:solidFill>
            <a:schemeClr val="accent4">
              <a:lumMod val="40000"/>
              <a:lumOff val="60000"/>
              <a:alpha val="35000"/>
            </a:schemeClr>
          </a:solidFill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- 2</a:t>
            </a:r>
          </a:p>
        </p:txBody>
      </p:sp>
    </p:spTree>
    <p:extLst>
      <p:ext uri="{BB962C8B-B14F-4D97-AF65-F5344CB8AC3E}">
        <p14:creationId xmlns:p14="http://schemas.microsoft.com/office/powerpoint/2010/main" val="94054541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14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66788"/>
            <a:ext cx="9144000" cy="466260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67744" y="1440114"/>
            <a:ext cx="2520280" cy="492789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0" y="1440114"/>
            <a:ext cx="2195736" cy="3055687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2267744" y="5181600"/>
            <a:ext cx="4680520" cy="236286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6400800" y="1600201"/>
            <a:ext cx="288485" cy="332703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Rectangle 9"/>
          <p:cNvSpPr/>
          <p:nvPr/>
        </p:nvSpPr>
        <p:spPr>
          <a:xfrm>
            <a:off x="4536281" y="5623170"/>
            <a:ext cx="4596130" cy="384721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nl-NL" dirty="0"/>
              <a:t>www.bestrijdingsmiddelenatlas.nl/atlas/1/1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- 3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948264" y="1600200"/>
            <a:ext cx="2195736" cy="144780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4988070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15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66788"/>
            <a:ext cx="9144000" cy="466260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67744" y="1440114"/>
            <a:ext cx="2520280" cy="492789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0" y="1440114"/>
            <a:ext cx="2195736" cy="3055687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2267744" y="5181600"/>
            <a:ext cx="4680520" cy="236286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6400800" y="1600201"/>
            <a:ext cx="288485" cy="332703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Rectangle 9"/>
          <p:cNvSpPr/>
          <p:nvPr/>
        </p:nvSpPr>
        <p:spPr>
          <a:xfrm>
            <a:off x="4536281" y="5623170"/>
            <a:ext cx="4596130" cy="384721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nl-NL" dirty="0"/>
              <a:t>www.bestrijdingsmiddelenatlas.nl/atlas/1/1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948264" y="1600200"/>
            <a:ext cx="2195736" cy="144780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EA44B13-01E0-EA3B-809F-2A23F93C3B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0942" y="2313808"/>
            <a:ext cx="3555314" cy="261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75223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16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185518"/>
            <a:ext cx="5531565" cy="4043682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128" y="2918042"/>
            <a:ext cx="7848872" cy="3058999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2555777" y="1434536"/>
            <a:ext cx="3211135" cy="384721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TXT = </a:t>
            </a:r>
            <a:r>
              <a:rPr lang="en-US" dirty="0" err="1"/>
              <a:t>documentatie</a:t>
            </a:r>
            <a:r>
              <a:rPr lang="en-US" dirty="0"/>
              <a:t> </a:t>
            </a:r>
            <a:r>
              <a:rPr lang="en-US" dirty="0" err="1"/>
              <a:t>bestand</a:t>
            </a:r>
            <a:endParaRPr lang="nl-NL" dirty="0"/>
          </a:p>
        </p:txBody>
      </p:sp>
      <p:sp>
        <p:nvSpPr>
          <p:cNvPr id="9" name="TextBox 8"/>
          <p:cNvSpPr txBox="1"/>
          <p:nvPr/>
        </p:nvSpPr>
        <p:spPr>
          <a:xfrm>
            <a:off x="7181512" y="2420889"/>
            <a:ext cx="2156360" cy="384721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CSV = </a:t>
            </a:r>
            <a:r>
              <a:rPr lang="en-US" dirty="0" err="1"/>
              <a:t>databestand</a:t>
            </a:r>
            <a:endParaRPr lang="nl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27C9B7-4F51-4507-B9CD-2AB4341E185E}"/>
              </a:ext>
            </a:extLst>
          </p:cNvPr>
          <p:cNvSpPr txBox="1"/>
          <p:nvPr/>
        </p:nvSpPr>
        <p:spPr>
          <a:xfrm>
            <a:off x="3419873" y="5180269"/>
            <a:ext cx="3318387" cy="969496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binnen</a:t>
            </a:r>
            <a:r>
              <a:rPr lang="en-US" dirty="0"/>
              <a:t> interne system </a:t>
            </a:r>
            <a:r>
              <a:rPr lang="en-US" dirty="0" err="1"/>
              <a:t>graag</a:t>
            </a:r>
            <a:r>
              <a:rPr lang="en-US" dirty="0"/>
              <a:t> </a:t>
            </a:r>
            <a:r>
              <a:rPr lang="en-US" dirty="0" err="1"/>
              <a:t>refereren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de BMA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5452143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3579"/>
            <a:ext cx="9144000" cy="463409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8244408" y="1208414"/>
            <a:ext cx="899592" cy="348379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- 6</a:t>
            </a:r>
          </a:p>
        </p:txBody>
      </p:sp>
    </p:spTree>
    <p:extLst>
      <p:ext uri="{BB962C8B-B14F-4D97-AF65-F5344CB8AC3E}">
        <p14:creationId xmlns:p14="http://schemas.microsoft.com/office/powerpoint/2010/main" val="143780251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18</a:t>
            </a:fld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562810"/>
            <a:ext cx="9144001" cy="348389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- 7</a:t>
            </a:r>
          </a:p>
        </p:txBody>
      </p:sp>
    </p:spTree>
    <p:extLst>
      <p:ext uri="{BB962C8B-B14F-4D97-AF65-F5344CB8AC3E}">
        <p14:creationId xmlns:p14="http://schemas.microsoft.com/office/powerpoint/2010/main" val="338668548"/>
      </p:ext>
    </p:extLst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19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1776" y="1208413"/>
            <a:ext cx="9175776" cy="41377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948264" y="4149080"/>
            <a:ext cx="2195736" cy="1182714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- 8</a:t>
            </a:r>
          </a:p>
        </p:txBody>
      </p:sp>
    </p:spTree>
    <p:extLst>
      <p:ext uri="{BB962C8B-B14F-4D97-AF65-F5344CB8AC3E}">
        <p14:creationId xmlns:p14="http://schemas.microsoft.com/office/powerpoint/2010/main" val="1058509551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>
            <a:extLst>
              <a:ext uri="{FF2B5EF4-FFF2-40B4-BE49-F238E27FC236}">
                <a16:creationId xmlns:a16="http://schemas.microsoft.com/office/drawing/2014/main" id="{D5061CF3-3A3B-4BB9-A65C-ACD603AA77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053" y="1018525"/>
            <a:ext cx="9141178" cy="4315475"/>
          </a:xfrm>
          <a:custGeom>
            <a:avLst/>
            <a:gdLst>
              <a:gd name="connsiteX0" fmla="*/ 0 w 12188952"/>
              <a:gd name="connsiteY0" fmla="*/ 0 h 6216557"/>
              <a:gd name="connsiteX1" fmla="*/ 12188952 w 12188952"/>
              <a:gd name="connsiteY1" fmla="*/ 0 h 6216557"/>
              <a:gd name="connsiteX2" fmla="*/ 12188952 w 12188952"/>
              <a:gd name="connsiteY2" fmla="*/ 5609705 h 6216557"/>
              <a:gd name="connsiteX3" fmla="*/ 12049115 w 12188952"/>
              <a:gd name="connsiteY3" fmla="*/ 5640762 h 6216557"/>
              <a:gd name="connsiteX4" fmla="*/ 6096001 w 12188952"/>
              <a:gd name="connsiteY4" fmla="*/ 6216557 h 6216557"/>
              <a:gd name="connsiteX5" fmla="*/ 142887 w 12188952"/>
              <a:gd name="connsiteY5" fmla="*/ 5640762 h 6216557"/>
              <a:gd name="connsiteX6" fmla="*/ 0 w 12188952"/>
              <a:gd name="connsiteY6" fmla="*/ 5609028 h 6216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6216557">
                <a:moveTo>
                  <a:pt x="0" y="0"/>
                </a:moveTo>
                <a:lnTo>
                  <a:pt x="12188952" y="0"/>
                </a:lnTo>
                <a:lnTo>
                  <a:pt x="12188952" y="5609705"/>
                </a:lnTo>
                <a:lnTo>
                  <a:pt x="12049115" y="5640762"/>
                </a:lnTo>
                <a:cubicBezTo>
                  <a:pt x="10313281" y="6006147"/>
                  <a:pt x="8275571" y="6216557"/>
                  <a:pt x="6096001" y="6216557"/>
                </a:cubicBezTo>
                <a:cubicBezTo>
                  <a:pt x="3916432" y="6216557"/>
                  <a:pt x="1878721" y="6006147"/>
                  <a:pt x="142887" y="5640762"/>
                </a:cubicBezTo>
                <a:lnTo>
                  <a:pt x="0" y="560902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F487C95E-A8FE-4818-AF49-D0F136270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5257800"/>
            <a:ext cx="9502123" cy="857250"/>
          </a:xfrm>
        </p:spPr>
        <p:txBody>
          <a:bodyPr>
            <a:noAutofit/>
          </a:bodyPr>
          <a:lstStyle/>
          <a:p>
            <a:r>
              <a:rPr lang="nl-NL" sz="3600" dirty="0">
                <a:solidFill>
                  <a:srgbClr val="A5C100"/>
                </a:solidFill>
                <a:latin typeface="Avenir Next LT Pro Light" panose="020B0304020202020204" pitchFamily="34" charset="0"/>
              </a:rPr>
              <a:t> </a:t>
            </a:r>
            <a:r>
              <a:rPr lang="nl-NL" sz="3600" dirty="0">
                <a:solidFill>
                  <a:srgbClr val="A5C100"/>
                </a:solidFill>
              </a:rPr>
              <a:t>www.bestrijdingsmiddelenatlas.nl</a:t>
            </a:r>
            <a:endParaRPr lang="nl-NL" sz="4000" dirty="0">
              <a:solidFill>
                <a:srgbClr val="A5C10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035468C-7191-47E4-B635-F2557D8A48D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468313" y="333375"/>
            <a:ext cx="8370887" cy="633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577"/>
                </a:solidFill>
                <a:latin typeface="Minion" pitchFamily="2" charset="0"/>
              </a:defRPr>
            </a:lvl9pPr>
          </a:lstStyle>
          <a:p>
            <a:pPr>
              <a:lnSpc>
                <a:spcPct val="100000"/>
              </a:lnSpc>
              <a:buFontTx/>
            </a:pPr>
            <a:r>
              <a:rPr lang="en-US" sz="4000" kern="0" dirty="0" err="1"/>
              <a:t>Bestrijdingsmiddelenatlas</a:t>
            </a:r>
            <a:endParaRPr lang="en-US" sz="2400" kern="0" dirty="0"/>
          </a:p>
        </p:txBody>
      </p:sp>
    </p:spTree>
    <p:extLst>
      <p:ext uri="{BB962C8B-B14F-4D97-AF65-F5344CB8AC3E}">
        <p14:creationId xmlns:p14="http://schemas.microsoft.com/office/powerpoint/2010/main" val="361116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20</a:t>
            </a:fld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312469"/>
            <a:ext cx="9143999" cy="423306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33600" y="1600200"/>
            <a:ext cx="3168352" cy="513655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- 9</a:t>
            </a:r>
          </a:p>
        </p:txBody>
      </p:sp>
    </p:spTree>
    <p:extLst>
      <p:ext uri="{BB962C8B-B14F-4D97-AF65-F5344CB8AC3E}">
        <p14:creationId xmlns:p14="http://schemas.microsoft.com/office/powerpoint/2010/main" val="4132123583"/>
      </p:ext>
    </p:extLst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21</a:t>
            </a:fld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312469"/>
            <a:ext cx="9143999" cy="42330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- 10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3BE04F-88D3-A33F-4B7A-4D35425635CD}"/>
              </a:ext>
            </a:extLst>
          </p:cNvPr>
          <p:cNvSpPr/>
          <p:nvPr/>
        </p:nvSpPr>
        <p:spPr>
          <a:xfrm>
            <a:off x="3679767" y="3237212"/>
            <a:ext cx="282633" cy="191788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5074268"/>
      </p:ext>
    </p:extLst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22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143000"/>
            <a:ext cx="9106907" cy="4419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76400" y="3962400"/>
            <a:ext cx="899592" cy="348379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- 11</a:t>
            </a:r>
          </a:p>
        </p:txBody>
      </p:sp>
    </p:spTree>
    <p:extLst>
      <p:ext uri="{BB962C8B-B14F-4D97-AF65-F5344CB8AC3E}">
        <p14:creationId xmlns:p14="http://schemas.microsoft.com/office/powerpoint/2010/main" val="151767679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23</a:t>
            </a:fld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208414"/>
            <a:ext cx="9105257" cy="427798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- 12</a:t>
            </a:r>
          </a:p>
        </p:txBody>
      </p:sp>
    </p:spTree>
    <p:extLst>
      <p:ext uri="{BB962C8B-B14F-4D97-AF65-F5344CB8AC3E}">
        <p14:creationId xmlns:p14="http://schemas.microsoft.com/office/powerpoint/2010/main" val="3616241676"/>
      </p:ext>
    </p:extLst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24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1776" y="1208413"/>
            <a:ext cx="9175776" cy="41377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5048" y="4163409"/>
            <a:ext cx="2195736" cy="1182714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- 13</a:t>
            </a:r>
          </a:p>
        </p:txBody>
      </p:sp>
    </p:spTree>
    <p:extLst>
      <p:ext uri="{BB962C8B-B14F-4D97-AF65-F5344CB8AC3E}">
        <p14:creationId xmlns:p14="http://schemas.microsoft.com/office/powerpoint/2010/main" val="1241509939"/>
      </p:ext>
    </p:extLst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25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776" y="1463622"/>
            <a:ext cx="9175776" cy="362729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- 13</a:t>
            </a:r>
          </a:p>
        </p:txBody>
      </p:sp>
    </p:spTree>
    <p:extLst>
      <p:ext uri="{BB962C8B-B14F-4D97-AF65-F5344CB8AC3E}">
        <p14:creationId xmlns:p14="http://schemas.microsoft.com/office/powerpoint/2010/main" val="4288990791"/>
      </p:ext>
    </p:extLst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8264F-8B9D-49A6-BE93-CE949A2B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31F7836-E4B3-4985-A8BA-D04AF4A8C90B}" type="slidenum">
              <a:rPr lang="en-GB" smtClean="0"/>
              <a:pPr/>
              <a:t>26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776" y="1503839"/>
            <a:ext cx="9175776" cy="354685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FE86FCB-8358-40E5-9572-75FA15D3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Bestrijdingsmiddelen</a:t>
            </a:r>
            <a:r>
              <a:rPr lang="en-GB" dirty="0"/>
              <a:t> – demo - 14</a:t>
            </a:r>
          </a:p>
        </p:txBody>
      </p:sp>
    </p:spTree>
    <p:extLst>
      <p:ext uri="{BB962C8B-B14F-4D97-AF65-F5344CB8AC3E}">
        <p14:creationId xmlns:p14="http://schemas.microsoft.com/office/powerpoint/2010/main" val="212631744"/>
      </p:ext>
    </p:extLst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D7815-40E6-955F-06C5-67EE3ADB0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333375"/>
            <a:ext cx="8675687" cy="633413"/>
          </a:xfrm>
        </p:spPr>
        <p:txBody>
          <a:bodyPr/>
          <a:lstStyle/>
          <a:p>
            <a:r>
              <a:rPr lang="en-US" dirty="0" err="1"/>
              <a:t>Bestrijdingsmiddelenatlas</a:t>
            </a:r>
            <a:r>
              <a:rPr lang="en-US" dirty="0"/>
              <a:t> </a:t>
            </a:r>
            <a:r>
              <a:rPr lang="en-US" dirty="0" err="1"/>
              <a:t>toekomst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BAE13-2CF5-BC72-D841-60202B7C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1268413"/>
            <a:ext cx="8294687" cy="460851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Vers</a:t>
            </a:r>
            <a:r>
              <a:rPr lang="en-US" dirty="0"/>
              <a:t> van de pers:</a:t>
            </a:r>
          </a:p>
          <a:p>
            <a:r>
              <a:rPr lang="nl-NL" dirty="0"/>
              <a:t>Opname van  impact van (gemeten) bestrijdingsmiddelen op de water ecologie via </a:t>
            </a:r>
          </a:p>
          <a:p>
            <a:pPr marL="0" indent="0">
              <a:buNone/>
            </a:pPr>
            <a:r>
              <a:rPr lang="nl-NL" dirty="0"/>
              <a:t>    MS-PAF –s</a:t>
            </a:r>
          </a:p>
          <a:p>
            <a:r>
              <a:rPr lang="nl-NL" dirty="0"/>
              <a:t>In 2023/2024 project voor toevoegen MS-PAF-s in Bestrijdingsmiddelenatlas door CML / RIVM</a:t>
            </a:r>
          </a:p>
          <a:p>
            <a:pPr marL="0" indent="0">
              <a:buNone/>
            </a:pPr>
            <a:r>
              <a:rPr lang="nl-NL" dirty="0"/>
              <a:t>    gefinanciert door ministerie van IenW</a:t>
            </a:r>
          </a:p>
          <a:p>
            <a:pPr marL="0" indent="0">
              <a:buNone/>
            </a:pPr>
            <a:r>
              <a:rPr lang="en-US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9529086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D7815-40E6-955F-06C5-67EE3ADB0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333375"/>
            <a:ext cx="8675687" cy="633413"/>
          </a:xfrm>
        </p:spPr>
        <p:txBody>
          <a:bodyPr/>
          <a:lstStyle/>
          <a:p>
            <a:r>
              <a:rPr lang="en-US" dirty="0" err="1"/>
              <a:t>Bestrijdingsmiddelenatlas</a:t>
            </a:r>
            <a:r>
              <a:rPr lang="en-US" dirty="0"/>
              <a:t> </a:t>
            </a:r>
            <a:r>
              <a:rPr lang="en-US" dirty="0" err="1"/>
              <a:t>toekomst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46CC6-FD1B-F21A-3881-624E878A8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6800"/>
            <a:ext cx="4798264" cy="323185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A0D3AD-2047-6342-9D94-B485B826B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3382" y="3886200"/>
            <a:ext cx="3371850" cy="17716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D2E52B8-D289-3099-4E98-1AC4B2DD8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3164" y="966788"/>
            <a:ext cx="3429000" cy="47910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32BE6D8-EFBA-1443-2E6B-740A7CB19058}"/>
              </a:ext>
            </a:extLst>
          </p:cNvPr>
          <p:cNvSpPr txBox="1"/>
          <p:nvPr/>
        </p:nvSpPr>
        <p:spPr>
          <a:xfrm>
            <a:off x="1043975" y="5715000"/>
            <a:ext cx="7947625" cy="7940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Bron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:  Postma, J., </a:t>
            </a:r>
            <a:r>
              <a:rPr lang="en-US" sz="16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Keijzers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, R., Slootweg, J. and Posthuma, L. 2021 </a:t>
            </a:r>
            <a:r>
              <a:rPr lang="en-US" sz="16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Toxiciteit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van </a:t>
            </a:r>
            <a:r>
              <a:rPr lang="en-US" sz="16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Nederlandse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oppervlaktewateren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in de </a:t>
            </a:r>
            <a:r>
              <a:rPr lang="en-US" sz="16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periode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2013-2018, STOWA-rapport 2021-43, Amersfoort,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the Netherlands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1A9F5B-527C-2986-C19F-746223A1FC78}"/>
              </a:ext>
            </a:extLst>
          </p:cNvPr>
          <p:cNvSpPr txBox="1"/>
          <p:nvPr/>
        </p:nvSpPr>
        <p:spPr>
          <a:xfrm>
            <a:off x="6756496" y="5273129"/>
            <a:ext cx="192782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2013- 2018</a:t>
            </a:r>
          </a:p>
        </p:txBody>
      </p:sp>
    </p:spTree>
    <p:extLst>
      <p:ext uri="{BB962C8B-B14F-4D97-AF65-F5344CB8AC3E}">
        <p14:creationId xmlns:p14="http://schemas.microsoft.com/office/powerpoint/2010/main" val="149126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780696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Hartelijk dank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522920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De </a:t>
            </a:r>
            <a:r>
              <a:rPr lang="en-US" sz="2400" dirty="0" err="1">
                <a:solidFill>
                  <a:schemeClr val="bg1"/>
                </a:solidFill>
              </a:rPr>
              <a:t>bestrijdingsmiddelenatlas</a:t>
            </a:r>
            <a:r>
              <a:rPr lang="en-US" sz="2400" dirty="0">
                <a:solidFill>
                  <a:schemeClr val="bg1"/>
                </a:solidFill>
              </a:rPr>
              <a:t> en het </a:t>
            </a:r>
            <a:r>
              <a:rPr lang="en-US" sz="2400" dirty="0" err="1">
                <a:solidFill>
                  <a:schemeClr val="bg1"/>
                </a:solidFill>
              </a:rPr>
              <a:t>landelijk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meetnet</a:t>
            </a:r>
            <a:r>
              <a:rPr lang="en-US" sz="2400" dirty="0">
                <a:solidFill>
                  <a:schemeClr val="bg1"/>
                </a:solidFill>
              </a:rPr>
              <a:t> (LM-GBM) </a:t>
            </a:r>
            <a:r>
              <a:rPr lang="en-US" sz="2400" dirty="0" err="1">
                <a:solidFill>
                  <a:schemeClr val="bg1"/>
                </a:solidFill>
              </a:rPr>
              <a:t>zouden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niet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kunnen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bestaan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zonder</a:t>
            </a:r>
            <a:r>
              <a:rPr lang="en-US" sz="2400" dirty="0">
                <a:solidFill>
                  <a:schemeClr val="bg1"/>
                </a:solidFill>
              </a:rPr>
              <a:t> de </a:t>
            </a:r>
            <a:r>
              <a:rPr lang="en-US" sz="2400" dirty="0" err="1">
                <a:solidFill>
                  <a:schemeClr val="bg1"/>
                </a:solidFill>
              </a:rPr>
              <a:t>meetgegevens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    van </a:t>
            </a:r>
            <a:r>
              <a:rPr lang="en-US" sz="2400" dirty="0" err="1">
                <a:solidFill>
                  <a:schemeClr val="bg1"/>
                </a:solidFill>
              </a:rPr>
              <a:t>waterschappen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en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Rijkswaterstaat</a:t>
            </a:r>
            <a:r>
              <a:rPr lang="en-US" sz="2400" dirty="0">
                <a:solidFill>
                  <a:schemeClr val="bg1"/>
                </a:solidFill>
              </a:rPr>
              <a:t> via het LEW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3600" dirty="0" err="1">
                <a:solidFill>
                  <a:schemeClr val="bg1"/>
                </a:solidFill>
              </a:rPr>
              <a:t>Veel</a:t>
            </a:r>
            <a:r>
              <a:rPr lang="en-US" sz="3600" dirty="0">
                <a:solidFill>
                  <a:schemeClr val="bg1"/>
                </a:solidFill>
              </a:rPr>
              <a:t> dank  </a:t>
            </a:r>
            <a:r>
              <a:rPr lang="en-US" sz="3600" dirty="0" err="1">
                <a:solidFill>
                  <a:schemeClr val="bg1"/>
                </a:solidFill>
              </a:rPr>
              <a:t>hiervoor</a:t>
            </a:r>
            <a:r>
              <a:rPr lang="en-US" sz="3600" dirty="0">
                <a:solidFill>
                  <a:schemeClr val="bg1"/>
                </a:solidFill>
              </a:rPr>
              <a:t> !!</a:t>
            </a:r>
          </a:p>
        </p:txBody>
      </p:sp>
    </p:spTree>
    <p:extLst>
      <p:ext uri="{BB962C8B-B14F-4D97-AF65-F5344CB8AC3E}">
        <p14:creationId xmlns:p14="http://schemas.microsoft.com/office/powerpoint/2010/main" val="2918972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333375"/>
            <a:ext cx="8370887" cy="633413"/>
          </a:xfrm>
        </p:spPr>
        <p:txBody>
          <a:bodyPr/>
          <a:lstStyle/>
          <a:p>
            <a:r>
              <a:rPr lang="nl-NL" sz="4000" dirty="0"/>
              <a:t>Bestrijdingsmiddelenatlas</a:t>
            </a:r>
            <a:endParaRPr lang="nl-NL" sz="2400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nl-NL" sz="2400" dirty="0"/>
              <a:t>Interactieve website met kaarten, grafieken en tabellen.</a:t>
            </a:r>
          </a:p>
          <a:p>
            <a:endParaRPr lang="nl-NL" sz="2400" dirty="0"/>
          </a:p>
          <a:p>
            <a:r>
              <a:rPr lang="nl-NL" sz="2400" dirty="0"/>
              <a:t>Producten gebaseerd op bestrijdingsmiddelen metingen in oppervlaktewater aangeleverd door: </a:t>
            </a:r>
          </a:p>
          <a:p>
            <a:pPr lvl="1"/>
            <a:r>
              <a:rPr lang="nl-NL" sz="2000" dirty="0"/>
              <a:t>Waterschappen en Rijkswaterstaat	</a:t>
            </a:r>
            <a:r>
              <a:rPr lang="nl-NL" sz="2000" b="1" dirty="0"/>
              <a:t>LEW</a:t>
            </a:r>
          </a:p>
          <a:p>
            <a:pPr lvl="1"/>
            <a:r>
              <a:rPr lang="nl-NL" sz="2000" dirty="0"/>
              <a:t>Drinkwaterbedrijven</a:t>
            </a:r>
          </a:p>
          <a:p>
            <a:endParaRPr lang="nl-NL" sz="2400" dirty="0"/>
          </a:p>
          <a:p>
            <a:r>
              <a:rPr lang="nl-NL" sz="2400" dirty="0"/>
              <a:t>Toont: Waar en wanneer bestrijdingsmiddelen verschillende waterkwaliteitsnormen overschrijden voor individuele stoffen en stoffen samen</a:t>
            </a:r>
          </a:p>
          <a:p>
            <a:endParaRPr lang="nl-NL" sz="2400" dirty="0"/>
          </a:p>
          <a:p>
            <a:r>
              <a:rPr lang="nl-NL" sz="2400" dirty="0"/>
              <a:t>Relatie gemeten bestrijdingsmiddelen met landgebruik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7582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9144"/>
            <a:ext cx="9106989" cy="54072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" r="318"/>
          <a:stretch/>
        </p:blipFill>
        <p:spPr>
          <a:xfrm>
            <a:off x="3895591" y="3733800"/>
            <a:ext cx="5211398" cy="268752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55352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8C097-087E-4E8A-BE6C-B567478DF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Project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8E095-5B41-46D0-8B8A-B4DEDCD7B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584" y="1713450"/>
            <a:ext cx="8172566" cy="37800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nl-NL" sz="1400" b="1" dirty="0"/>
              <a:t> </a:t>
            </a:r>
          </a:p>
          <a:p>
            <a:pPr marL="0" indent="0">
              <a:buNone/>
            </a:pPr>
            <a:r>
              <a:rPr lang="nl-NL" sz="1400" b="1" dirty="0"/>
              <a:t>      					</a:t>
            </a:r>
          </a:p>
          <a:p>
            <a:pPr marL="0" indent="0">
              <a:buNone/>
            </a:pPr>
            <a:r>
              <a:rPr lang="nl-NL" sz="1400" b="1" dirty="0"/>
              <a:t>				</a:t>
            </a:r>
            <a:endParaRPr lang="en-GB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13FC31-8E89-4A82-9A5E-E1CE521F06C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468000" y="5679273"/>
            <a:ext cx="180000" cy="135000"/>
          </a:xfrm>
        </p:spPr>
        <p:txBody>
          <a:bodyPr/>
          <a:lstStyle/>
          <a:p>
            <a:fld id="{C31F7836-E4B3-4985-A8BA-D04AF4A8C90B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23" name="Tijdelijke aanduiding voor inhoud 2">
            <a:extLst>
              <a:ext uri="{FF2B5EF4-FFF2-40B4-BE49-F238E27FC236}">
                <a16:creationId xmlns:a16="http://schemas.microsoft.com/office/drawing/2014/main" id="{32BCAFFA-9171-48C0-B806-36D8F60EFF83}"/>
              </a:ext>
            </a:extLst>
          </p:cNvPr>
          <p:cNvSpPr>
            <a:spLocks noGrp="1"/>
          </p:cNvSpPr>
          <p:nvPr/>
        </p:nvSpPr>
        <p:spPr>
          <a:xfrm>
            <a:off x="4584835" y="3458980"/>
            <a:ext cx="3780534" cy="129943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n"/>
              <a:defRPr sz="1600" kern="1200">
                <a:solidFill>
                  <a:srgbClr val="00577E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40000" indent="-27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70000"/>
              <a:buFont typeface="Wingdings" pitchFamily="2" charset="2"/>
              <a:buChar char="n"/>
              <a:defRPr sz="1600" kern="1200">
                <a:solidFill>
                  <a:srgbClr val="00577E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10000" indent="-27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70000"/>
              <a:buFont typeface="Wingdings" pitchFamily="2" charset="2"/>
              <a:buChar char=""/>
              <a:defRPr sz="1600" kern="1200">
                <a:solidFill>
                  <a:srgbClr val="00577E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080000" indent="-27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70000"/>
              <a:buFont typeface="Wingdings" pitchFamily="2" charset="2"/>
              <a:buChar char=""/>
              <a:defRPr sz="1600" kern="1200">
                <a:solidFill>
                  <a:srgbClr val="00577E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50000" indent="-27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70000"/>
              <a:buFont typeface="Wingdings" pitchFamily="2" charset="2"/>
              <a:buChar char=""/>
              <a:defRPr sz="1600" kern="1200">
                <a:solidFill>
                  <a:srgbClr val="00577E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250" lvl="1" indent="0">
              <a:buNone/>
            </a:pPr>
            <a:endParaRPr lang="nl-NL" sz="1200" dirty="0"/>
          </a:p>
          <a:p>
            <a:pPr marL="254250" lvl="1" indent="0">
              <a:buNone/>
            </a:pPr>
            <a:endParaRPr lang="nl-NL" sz="800" dirty="0"/>
          </a:p>
          <a:p>
            <a:pPr marL="254250" lvl="1" indent="0">
              <a:buNone/>
            </a:pPr>
            <a:r>
              <a:rPr lang="nl-NL" sz="1200" dirty="0">
                <a:latin typeface="+mn-lt"/>
              </a:rPr>
              <a:t>Robert Oosterveld (Projectleider Royal </a:t>
            </a:r>
            <a:r>
              <a:rPr lang="nl-NL" sz="1200" dirty="0" err="1">
                <a:latin typeface="+mn-lt"/>
              </a:rPr>
              <a:t>Haskoning</a:t>
            </a:r>
            <a:r>
              <a:rPr lang="nl-NL" sz="1200" dirty="0">
                <a:latin typeface="+mn-lt"/>
              </a:rPr>
              <a:t> DHV)</a:t>
            </a:r>
          </a:p>
          <a:p>
            <a:pPr marL="254250" lvl="1" indent="0">
              <a:buNone/>
            </a:pPr>
            <a:r>
              <a:rPr lang="nl-NL" sz="1200" dirty="0">
                <a:latin typeface="+mn-lt"/>
              </a:rPr>
              <a:t>Maarten de Rijk (Backend )</a:t>
            </a:r>
          </a:p>
          <a:p>
            <a:pPr marL="254250" lvl="1" indent="0">
              <a:buNone/>
            </a:pPr>
            <a:endParaRPr lang="nl-NL" sz="1400" dirty="0"/>
          </a:p>
          <a:p>
            <a:pPr marL="254250" lvl="1" indent="0">
              <a:buNone/>
            </a:pPr>
            <a:endParaRPr lang="nl-NL" sz="1400" dirty="0"/>
          </a:p>
          <a:p>
            <a:endParaRPr lang="nl-NL" sz="1400" dirty="0"/>
          </a:p>
        </p:txBody>
      </p:sp>
      <p:pic>
        <p:nvPicPr>
          <p:cNvPr id="25" name="Picture 24" descr="A picture containing person, person, looking, front&#10;&#10;Description automatically generated">
            <a:extLst>
              <a:ext uri="{FF2B5EF4-FFF2-40B4-BE49-F238E27FC236}">
                <a16:creationId xmlns:a16="http://schemas.microsoft.com/office/drawing/2014/main" id="{38752323-8B7D-40D2-BFEF-D9B7919188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17" t="-1604"/>
          <a:stretch/>
        </p:blipFill>
        <p:spPr bwMode="auto">
          <a:xfrm>
            <a:off x="4849645" y="4704740"/>
            <a:ext cx="816162" cy="85786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3355" y="4706444"/>
            <a:ext cx="819543" cy="8825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96334" y="4694085"/>
            <a:ext cx="808217" cy="8640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32BCAFFA-9171-48C0-B806-36D8F60EFF83}"/>
              </a:ext>
            </a:extLst>
          </p:cNvPr>
          <p:cNvSpPr>
            <a:spLocks noGrp="1"/>
          </p:cNvSpPr>
          <p:nvPr/>
        </p:nvSpPr>
        <p:spPr>
          <a:xfrm>
            <a:off x="484497" y="3638087"/>
            <a:ext cx="3986160" cy="1120326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n"/>
              <a:defRPr sz="1600" kern="1200">
                <a:solidFill>
                  <a:srgbClr val="00577E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40000" indent="-27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70000"/>
              <a:buFont typeface="Wingdings" pitchFamily="2" charset="2"/>
              <a:buChar char="n"/>
              <a:defRPr sz="1600" kern="1200">
                <a:solidFill>
                  <a:srgbClr val="00577E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10000" indent="-27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70000"/>
              <a:buFont typeface="Wingdings" pitchFamily="2" charset="2"/>
              <a:buChar char=""/>
              <a:defRPr sz="1600" kern="1200">
                <a:solidFill>
                  <a:srgbClr val="00577E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080000" indent="-27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70000"/>
              <a:buFont typeface="Wingdings" pitchFamily="2" charset="2"/>
              <a:buChar char=""/>
              <a:defRPr sz="1600" kern="1200">
                <a:solidFill>
                  <a:srgbClr val="00577E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50000" indent="-27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70000"/>
              <a:buFont typeface="Wingdings" pitchFamily="2" charset="2"/>
              <a:buChar char=""/>
              <a:defRPr sz="1600" kern="1200">
                <a:solidFill>
                  <a:srgbClr val="00577E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400" b="1" dirty="0"/>
          </a:p>
          <a:p>
            <a:pPr marL="254250" lvl="1" indent="0">
              <a:buNone/>
            </a:pPr>
            <a:r>
              <a:rPr lang="nl-NL" sz="1300" dirty="0">
                <a:latin typeface="+mn-lt"/>
              </a:rPr>
              <a:t>Marco Visser  (Projectleider CML en inhoudelijk specialist)</a:t>
            </a:r>
          </a:p>
          <a:p>
            <a:pPr marL="254250" lvl="1" indent="0">
              <a:buNone/>
            </a:pPr>
            <a:r>
              <a:rPr lang="nl-NL" sz="1300" dirty="0">
                <a:latin typeface="+mn-lt"/>
              </a:rPr>
              <a:t>Maarten van ‘t Zelfde (Database expert)</a:t>
            </a:r>
          </a:p>
          <a:p>
            <a:pPr marL="254250" lvl="1" indent="0">
              <a:buNone/>
            </a:pPr>
            <a:r>
              <a:rPr lang="nl-NL" sz="1300" dirty="0">
                <a:latin typeface="+mn-lt"/>
              </a:rPr>
              <a:t>Wil Tamis (Projectleider t/m 2022)</a:t>
            </a:r>
          </a:p>
          <a:p>
            <a:endParaRPr lang="nl-NL" sz="1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06570DE-50B0-46DF-8928-ABA24271A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168978" y="1433001"/>
            <a:ext cx="862139" cy="97151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D360605-03EB-4406-BA88-CE93E4E95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989083" y="4731684"/>
            <a:ext cx="864096" cy="8640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ijkswaterstaat-logo - Brain Fuel B.V.">
            <a:extLst>
              <a:ext uri="{FF2B5EF4-FFF2-40B4-BE49-F238E27FC236}">
                <a16:creationId xmlns:a16="http://schemas.microsoft.com/office/drawing/2014/main" id="{92343716-025E-4E12-8A9D-D1E1939D67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177" y="1379641"/>
            <a:ext cx="2155549" cy="102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ML - METIS form for an internal report">
            <a:extLst>
              <a:ext uri="{FF2B5EF4-FFF2-40B4-BE49-F238E27FC236}">
                <a16:creationId xmlns:a16="http://schemas.microsoft.com/office/drawing/2014/main" id="{133DDA7C-071E-4B4F-98B6-2B92A908E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5220" y="3033177"/>
            <a:ext cx="1921590" cy="774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eaflet Crystalactor Controller">
            <a:extLst>
              <a:ext uri="{FF2B5EF4-FFF2-40B4-BE49-F238E27FC236}">
                <a16:creationId xmlns:a16="http://schemas.microsoft.com/office/drawing/2014/main" id="{0E9883B9-5CB2-4529-ACA9-49D3E314B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502" y="3005075"/>
            <a:ext cx="1949137" cy="714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514600" y="3128697"/>
            <a:ext cx="1165704" cy="384721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Database</a:t>
            </a:r>
            <a:endParaRPr lang="nl-NL" b="1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46778" y="3120537"/>
            <a:ext cx="1050288" cy="384721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Website</a:t>
            </a:r>
            <a:endParaRPr lang="nl-NL" b="1" dirty="0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013429" y="1321233"/>
            <a:ext cx="1781257" cy="384721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tx1"/>
                </a:solidFill>
              </a:rPr>
              <a:t>Opdrachtgever</a:t>
            </a:r>
            <a:endParaRPr lang="nl-NL" b="1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85676" y="1706252"/>
            <a:ext cx="2733441" cy="56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solidFill>
                  <a:schemeClr val="tx1"/>
                </a:solidFill>
              </a:rPr>
              <a:t>Marcel van der Weijden (Opdrachtgever)</a:t>
            </a:r>
          </a:p>
          <a:p>
            <a:endParaRPr lang="nl-NL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F9B7E86-2A08-938F-12C5-E300BAC2690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790" y="4694085"/>
            <a:ext cx="808381" cy="89488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9E8DAFB-3DDA-1485-4B65-7307A6E05C0E}"/>
              </a:ext>
            </a:extLst>
          </p:cNvPr>
          <p:cNvSpPr txBox="1"/>
          <p:nvPr/>
        </p:nvSpPr>
        <p:spPr>
          <a:xfrm>
            <a:off x="648000" y="5814273"/>
            <a:ext cx="82674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tx1"/>
                </a:solidFill>
              </a:rPr>
              <a:t>Samenwerkingsverband met CML die wetenschappelijk onderzoek financiert en uitvoert op gebied waterkwaliteit (inclusief bestrijdingsmiddelen)</a:t>
            </a:r>
          </a:p>
        </p:txBody>
      </p:sp>
    </p:spTree>
    <p:extLst>
      <p:ext uri="{BB962C8B-B14F-4D97-AF65-F5344CB8AC3E}">
        <p14:creationId xmlns:p14="http://schemas.microsoft.com/office/powerpoint/2010/main" val="112472763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  <p:bldP spid="9" grpId="0"/>
      <p:bldP spid="7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780696"/>
          </a:xfrm>
        </p:spPr>
        <p:txBody>
          <a:bodyPr>
            <a:normAutofit/>
          </a:bodyPr>
          <a:lstStyle/>
          <a:p>
            <a:r>
              <a:rPr lang="nl-NL" dirty="0"/>
              <a:t>Aanlevering nieuwe BM-metingen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556792"/>
            <a:ext cx="8686800" cy="4767808"/>
          </a:xfrm>
        </p:spPr>
        <p:txBody>
          <a:bodyPr>
            <a:normAutofit/>
          </a:bodyPr>
          <a:lstStyle/>
          <a:p>
            <a:r>
              <a:rPr lang="nl-NL" sz="2400" dirty="0"/>
              <a:t>Elk jaar nieuwe bestrijdingsmiddelen (BM) metingen voor update bestrijdingsmiddelenatlas. </a:t>
            </a:r>
          </a:p>
          <a:p>
            <a:endParaRPr lang="nl-NL" sz="2400" dirty="0"/>
          </a:p>
          <a:p>
            <a:r>
              <a:rPr lang="nl-NL" sz="2400" dirty="0"/>
              <a:t>Aanlevering in kader van </a:t>
            </a:r>
            <a:r>
              <a:rPr lang="nl-NL" sz="2400" dirty="0" err="1"/>
              <a:t>Waterkwaliteits</a:t>
            </a:r>
            <a:r>
              <a:rPr lang="nl-NL" sz="2400" dirty="0"/>
              <a:t> enquête (IHW)</a:t>
            </a:r>
          </a:p>
          <a:p>
            <a:pPr lvl="1"/>
            <a:r>
              <a:rPr lang="nl-NL" sz="2100" dirty="0"/>
              <a:t>Alle bestrijdingsmiddelen metingen  (meetnetten en project metingen) zijn interessant. </a:t>
            </a:r>
          </a:p>
          <a:p>
            <a:pPr marL="0" indent="0">
              <a:buNone/>
            </a:pPr>
            <a:endParaRPr lang="nl-NL" sz="2400" dirty="0"/>
          </a:p>
          <a:p>
            <a:r>
              <a:rPr lang="nl-NL" sz="2400" dirty="0"/>
              <a:t>Atlas bevat informatie voor periode 1997 – 2021</a:t>
            </a:r>
          </a:p>
          <a:p>
            <a:endParaRPr lang="nl-NL" sz="2400" dirty="0"/>
          </a:p>
          <a:p>
            <a:r>
              <a:rPr lang="nl-NL" sz="2400" dirty="0"/>
              <a:t>Waterbeheerders zijn verantwoordelijk voor kwaliteitscontroles op aangeleverde meetgegevens.</a:t>
            </a:r>
          </a:p>
          <a:p>
            <a:endParaRPr lang="nl-NL" sz="2400" dirty="0"/>
          </a:p>
          <a:p>
            <a:r>
              <a:rPr lang="nl-NL" sz="2400" dirty="0"/>
              <a:t>IHW en CML doen resp. volledigheids- en plausibiliteitscontrole</a:t>
            </a:r>
          </a:p>
          <a:p>
            <a:endParaRPr lang="nl-NL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797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780696"/>
          </a:xfrm>
        </p:spPr>
        <p:txBody>
          <a:bodyPr>
            <a:normAutofit/>
          </a:bodyPr>
          <a:lstStyle/>
          <a:p>
            <a:r>
              <a:rPr lang="nl-NL" dirty="0"/>
              <a:t>Controle volledigheid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767808"/>
          </a:xfrm>
        </p:spPr>
        <p:txBody>
          <a:bodyPr>
            <a:normAutofit/>
          </a:bodyPr>
          <a:lstStyle/>
          <a:p>
            <a:pPr marL="342900" lvl="2" indent="-342900"/>
            <a:r>
              <a:rPr lang="nl-NL" sz="2400" dirty="0"/>
              <a:t>Check specifiek op aanwezigheid BM-metingen per bronhouder</a:t>
            </a:r>
          </a:p>
          <a:p>
            <a:pPr marL="342900" lvl="2" indent="-342900"/>
            <a:endParaRPr lang="nl-NL" dirty="0"/>
          </a:p>
          <a:p>
            <a:pPr marL="342900" lvl="2" indent="-342900"/>
            <a:r>
              <a:rPr lang="nl-NL" sz="2400" dirty="0"/>
              <a:t>Controle of alle </a:t>
            </a:r>
            <a:r>
              <a:rPr lang="nl-NL" dirty="0"/>
              <a:t>afgesproken stoffen en meetpunten in het kader van </a:t>
            </a:r>
            <a:r>
              <a:rPr lang="nl-NL" sz="2400" dirty="0"/>
              <a:t>Landelijk Meetnet </a:t>
            </a:r>
            <a:r>
              <a:rPr lang="nl-NL" sz="2400" dirty="0" err="1"/>
              <a:t>gewasbescherminsgmiddelen</a:t>
            </a:r>
            <a:r>
              <a:rPr lang="nl-NL" sz="2400" dirty="0"/>
              <a:t> (LM-GBM) </a:t>
            </a:r>
            <a:r>
              <a:rPr lang="nl-NL" dirty="0"/>
              <a:t>zijn aangeleverd.</a:t>
            </a:r>
            <a:endParaRPr lang="nl-NL" sz="2400" dirty="0"/>
          </a:p>
          <a:p>
            <a:pPr marL="342900" lvl="2" indent="-342900"/>
            <a:endParaRPr lang="nl-NL" dirty="0"/>
          </a:p>
          <a:p>
            <a:pPr marL="342900" lvl="2" indent="-342900"/>
            <a:r>
              <a:rPr lang="nl-NL" dirty="0"/>
              <a:t>Deel van deze controles zijn sinds 2020 </a:t>
            </a:r>
          </a:p>
          <a:p>
            <a:pPr marL="0" lvl="2" indent="0">
              <a:buNone/>
            </a:pPr>
            <a:r>
              <a:rPr lang="nl-NL" dirty="0"/>
              <a:t>     ook als voorgeprogrammeerde controles </a:t>
            </a:r>
          </a:p>
          <a:p>
            <a:pPr marL="0" lvl="2" indent="0">
              <a:buNone/>
            </a:pPr>
            <a:r>
              <a:rPr lang="nl-NL" dirty="0"/>
              <a:t>     beschikbaar in </a:t>
            </a:r>
            <a:r>
              <a:rPr lang="nl-NL" dirty="0" err="1"/>
              <a:t>Aquo</a:t>
            </a:r>
            <a:r>
              <a:rPr lang="nl-NL" dirty="0"/>
              <a:t>-kit onder </a:t>
            </a:r>
          </a:p>
          <a:p>
            <a:pPr marL="0" lvl="2" indent="0">
              <a:buNone/>
            </a:pPr>
            <a:r>
              <a:rPr lang="nl-NL" dirty="0"/>
              <a:t>     “Valideren Monitoring”</a:t>
            </a:r>
          </a:p>
          <a:p>
            <a:pPr marL="0" lvl="2" indent="0">
              <a:buNone/>
            </a:pPr>
            <a:r>
              <a:rPr lang="en-US" dirty="0"/>
              <a:t>     door de </a:t>
            </a:r>
            <a:r>
              <a:rPr lang="en-US" dirty="0" err="1"/>
              <a:t>waterbeheerder</a:t>
            </a:r>
            <a:r>
              <a:rPr lang="en-US" dirty="0"/>
              <a:t>.</a:t>
            </a:r>
            <a:endParaRPr lang="nl-NL" dirty="0"/>
          </a:p>
          <a:p>
            <a:pPr marL="273050" lvl="2" indent="0">
              <a:buNone/>
            </a:pPr>
            <a:endParaRPr lang="nl-NL" dirty="0"/>
          </a:p>
        </p:txBody>
      </p:sp>
      <p:pic>
        <p:nvPicPr>
          <p:cNvPr id="1026" name="Afbeelding 2" descr="image00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1960" y="3657600"/>
            <a:ext cx="373204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2503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780696"/>
          </a:xfrm>
        </p:spPr>
        <p:txBody>
          <a:bodyPr>
            <a:normAutofit/>
          </a:bodyPr>
          <a:lstStyle/>
          <a:p>
            <a:r>
              <a:rPr lang="nl-NL" dirty="0" err="1"/>
              <a:t>Plausibiliteits</a:t>
            </a:r>
            <a:r>
              <a:rPr lang="nl-NL" dirty="0"/>
              <a:t> controle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556792"/>
            <a:ext cx="8686800" cy="5072608"/>
          </a:xfrm>
        </p:spPr>
        <p:txBody>
          <a:bodyPr>
            <a:normAutofit fontScale="92500" lnSpcReduction="10000"/>
          </a:bodyPr>
          <a:lstStyle/>
          <a:p>
            <a:pPr marL="273050" lvl="2" indent="-273050">
              <a:buNone/>
            </a:pPr>
            <a:r>
              <a:rPr lang="nl-NL" dirty="0"/>
              <a:t>Controle op volgende mogelijke fouten / verdachte records in 7 typen</a:t>
            </a:r>
          </a:p>
          <a:p>
            <a:pPr marL="273050" lvl="2" indent="-273050">
              <a:buNone/>
            </a:pPr>
            <a:endParaRPr lang="nl-NL" dirty="0"/>
          </a:p>
          <a:p>
            <a:pPr marL="342900" lvl="2" indent="-342900">
              <a:buFont typeface="Wingdings" panose="05000000000000000000" pitchFamily="2" charset="2"/>
              <a:buChar char="ü"/>
            </a:pPr>
            <a:r>
              <a:rPr lang="nl-NL" dirty="0"/>
              <a:t>Stofnamen (inclusief  bepalen of bestrijdingsmiddel / metaboliet)</a:t>
            </a:r>
          </a:p>
          <a:p>
            <a:pPr marL="342900" lvl="2" indent="-342900">
              <a:buFont typeface="Wingdings" panose="05000000000000000000" pitchFamily="2" charset="2"/>
              <a:buChar char="ü"/>
            </a:pPr>
            <a:r>
              <a:rPr lang="nl-NL" dirty="0"/>
              <a:t>Meetpunten en coördinaten</a:t>
            </a:r>
          </a:p>
          <a:p>
            <a:pPr marL="342900" lvl="2" indent="-342900">
              <a:buFont typeface="Wingdings" panose="05000000000000000000" pitchFamily="2" charset="2"/>
              <a:buChar char="ü"/>
            </a:pPr>
            <a:r>
              <a:rPr lang="nl-NL" dirty="0"/>
              <a:t>Beheerders inclusief gebied</a:t>
            </a:r>
          </a:p>
          <a:p>
            <a:pPr marL="342900" lvl="2" indent="-342900">
              <a:buFont typeface="Wingdings" panose="05000000000000000000" pitchFamily="2" charset="2"/>
              <a:buChar char="ü"/>
            </a:pPr>
            <a:r>
              <a:rPr lang="nl-NL" dirty="0"/>
              <a:t>Dubbele records</a:t>
            </a:r>
          </a:p>
          <a:p>
            <a:pPr marL="342900" lvl="2" indent="-342900">
              <a:buFont typeface="Wingdings" panose="05000000000000000000" pitchFamily="2" charset="2"/>
              <a:buChar char="ü"/>
            </a:pPr>
            <a:r>
              <a:rPr lang="nl-NL" dirty="0"/>
              <a:t>Datum </a:t>
            </a:r>
          </a:p>
          <a:p>
            <a:pPr marL="342900" lvl="2" indent="-342900">
              <a:buFont typeface="Wingdings" panose="05000000000000000000" pitchFamily="2" charset="2"/>
              <a:buChar char="ü"/>
            </a:pPr>
            <a:r>
              <a:rPr lang="nl-NL" dirty="0"/>
              <a:t>Eenheden en rapportagegrenzen</a:t>
            </a:r>
          </a:p>
          <a:p>
            <a:pPr marL="342900" lvl="2" indent="-342900">
              <a:buFont typeface="Wingdings" panose="05000000000000000000" pitchFamily="2" charset="2"/>
              <a:buChar char="ü"/>
            </a:pPr>
            <a:r>
              <a:rPr lang="nl-NL" dirty="0"/>
              <a:t>Meetwaarden  (“Uitschieters”)</a:t>
            </a:r>
          </a:p>
          <a:p>
            <a:pPr marL="342900" lvl="2" indent="-342900"/>
            <a:endParaRPr lang="en-US" dirty="0"/>
          </a:p>
          <a:p>
            <a:pPr marL="342900" lvl="2" indent="-342900"/>
            <a:r>
              <a:rPr lang="en-US" dirty="0"/>
              <a:t>Communicatie met de </a:t>
            </a:r>
            <a:r>
              <a:rPr lang="nl-NL" dirty="0"/>
              <a:t>waterbeheerders over verdachte records</a:t>
            </a:r>
          </a:p>
          <a:p>
            <a:pPr marL="342900" lvl="2" indent="-342900"/>
            <a:endParaRPr lang="nl-NL" dirty="0"/>
          </a:p>
          <a:p>
            <a:pPr marL="342900" lvl="2" indent="-342900"/>
            <a:r>
              <a:rPr lang="nl-NL" dirty="0"/>
              <a:t>Gecontroleerde gegevens worden gebruikt voor de berekening van de producten van de Bestrijdingsmiddelenatlas en verbeterde gegevens moeten door waterbeheerder worden verbeterd in brondatabase en doorgegeven aan IHW via </a:t>
            </a:r>
            <a:r>
              <a:rPr lang="nl-NL" dirty="0" err="1"/>
              <a:t>Aquo</a:t>
            </a:r>
            <a:r>
              <a:rPr lang="nl-NL" dirty="0"/>
              <a:t>-portaal</a:t>
            </a:r>
          </a:p>
          <a:p>
            <a:pPr marL="273050" lvl="2" indent="-27305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013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333375"/>
            <a:ext cx="8370887" cy="633413"/>
          </a:xfrm>
        </p:spPr>
        <p:txBody>
          <a:bodyPr/>
          <a:lstStyle/>
          <a:p>
            <a:r>
              <a:rPr lang="en-US" sz="4000" dirty="0" err="1"/>
              <a:t>Aanvullende</a:t>
            </a:r>
            <a:r>
              <a:rPr lang="en-US" sz="4000" dirty="0"/>
              <a:t> </a:t>
            </a:r>
            <a:r>
              <a:rPr lang="en-US" sz="4000" dirty="0" err="1"/>
              <a:t>gegevens</a:t>
            </a:r>
            <a:r>
              <a:rPr lang="en-US" sz="4000" dirty="0"/>
              <a:t> </a:t>
            </a:r>
            <a:r>
              <a:rPr lang="en-US" sz="4000" dirty="0" err="1"/>
              <a:t>verzameld</a:t>
            </a:r>
            <a:endParaRPr lang="en-US" sz="2400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/>
              <a:t>Nieuwste</a:t>
            </a:r>
            <a:r>
              <a:rPr lang="en-US" sz="2400" dirty="0"/>
              <a:t> </a:t>
            </a:r>
            <a:r>
              <a:rPr lang="en-US" sz="2400" dirty="0" err="1"/>
              <a:t>actuele</a:t>
            </a:r>
            <a:r>
              <a:rPr lang="en-US" sz="2400" dirty="0"/>
              <a:t> </a:t>
            </a:r>
            <a:r>
              <a:rPr lang="en-US" sz="2400" dirty="0" err="1"/>
              <a:t>normen</a:t>
            </a:r>
            <a:endParaRPr lang="en-US" sz="2400" dirty="0"/>
          </a:p>
          <a:p>
            <a:pPr lvl="1"/>
            <a:r>
              <a:rPr lang="en-US" sz="2000" dirty="0" err="1"/>
              <a:t>Milieukwaliteitsnormen</a:t>
            </a:r>
            <a:r>
              <a:rPr lang="en-US" sz="2000" dirty="0"/>
              <a:t> (RIVM)</a:t>
            </a:r>
          </a:p>
          <a:p>
            <a:pPr lvl="1"/>
            <a:r>
              <a:rPr lang="en-US" sz="2000" dirty="0" err="1"/>
              <a:t>Toelatingscriteria</a:t>
            </a:r>
            <a:r>
              <a:rPr lang="en-US" sz="2000" dirty="0"/>
              <a:t> (CTGB) </a:t>
            </a:r>
            <a:r>
              <a:rPr lang="en-US" sz="2000" dirty="0" err="1"/>
              <a:t>voor</a:t>
            </a:r>
            <a:r>
              <a:rPr lang="en-US" sz="2000" dirty="0"/>
              <a:t> Gewasbeschermingsmiddelen en </a:t>
            </a:r>
            <a:r>
              <a:rPr lang="en-US" sz="2000" dirty="0" err="1"/>
              <a:t>biociden</a:t>
            </a:r>
            <a:endParaRPr lang="en-US" sz="2000" dirty="0"/>
          </a:p>
          <a:p>
            <a:pPr lvl="1"/>
            <a:r>
              <a:rPr lang="en-US" sz="2000" dirty="0" err="1"/>
              <a:t>Drinkwaternorm</a:t>
            </a:r>
            <a:r>
              <a:rPr lang="en-US" sz="2000" dirty="0"/>
              <a:t> (RIVM)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err="1"/>
              <a:t>Aanvullende</a:t>
            </a:r>
            <a:r>
              <a:rPr lang="en-US" sz="2400" dirty="0"/>
              <a:t> </a:t>
            </a:r>
            <a:r>
              <a:rPr lang="en-US" sz="2400" dirty="0" err="1"/>
              <a:t>stofgegevens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 err="1"/>
              <a:t>Toelating</a:t>
            </a:r>
            <a:r>
              <a:rPr lang="en-US" sz="2400" dirty="0"/>
              <a:t> van </a:t>
            </a:r>
            <a:r>
              <a:rPr lang="en-US" sz="2400" dirty="0" err="1"/>
              <a:t>actieve</a:t>
            </a:r>
            <a:r>
              <a:rPr lang="en-US" sz="2400" dirty="0"/>
              <a:t> </a:t>
            </a:r>
            <a:r>
              <a:rPr lang="en-US" sz="2400" dirty="0" err="1"/>
              <a:t>stof</a:t>
            </a:r>
            <a:r>
              <a:rPr lang="en-US" sz="2400" dirty="0"/>
              <a:t> per </a:t>
            </a:r>
            <a:r>
              <a:rPr lang="en-US" sz="2400" dirty="0" err="1"/>
              <a:t>landgebruik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middel</a:t>
            </a:r>
            <a:r>
              <a:rPr lang="en-US" sz="2400" dirty="0"/>
              <a:t> (CTGB </a:t>
            </a:r>
            <a:r>
              <a:rPr lang="en-US" sz="2400" dirty="0" err="1"/>
              <a:t>Api</a:t>
            </a:r>
            <a:r>
              <a:rPr lang="en-US" sz="2400" dirty="0"/>
              <a:t>)</a:t>
            </a:r>
          </a:p>
          <a:p>
            <a:endParaRPr lang="en-US" sz="2400" dirty="0"/>
          </a:p>
          <a:p>
            <a:r>
              <a:rPr lang="en-US" sz="2400" dirty="0" err="1"/>
              <a:t>Gewaskaarten</a:t>
            </a:r>
            <a:r>
              <a:rPr lang="en-US" sz="2400" dirty="0"/>
              <a:t> (combi BRP en CBS </a:t>
            </a:r>
            <a:r>
              <a:rPr lang="en-US" sz="2400" dirty="0" err="1"/>
              <a:t>Bodemstatistiek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    (in </a:t>
            </a:r>
            <a:r>
              <a:rPr lang="en-US" sz="2400" dirty="0" err="1"/>
              <a:t>aankomende</a:t>
            </a:r>
            <a:r>
              <a:rPr lang="en-US" sz="2400" dirty="0"/>
              <a:t> update 2022 CBS </a:t>
            </a:r>
            <a:r>
              <a:rPr lang="en-US" sz="2400" dirty="0" err="1"/>
              <a:t>Bodemstatistiek</a:t>
            </a:r>
            <a:r>
              <a:rPr lang="en-US" sz="24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 LGN)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17517300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esjabloon_wit_en">
  <a:themeElements>
    <a:clrScheme name="presentatiesjabloon_wit_en 1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33CC"/>
      </a:hlink>
      <a:folHlink>
        <a:srgbClr val="0033CC"/>
      </a:folHlink>
    </a:clrScheme>
    <a:fontScheme name="presentatiesjabloon_wit_en">
      <a:majorFont>
        <a:latin typeface="Minion"/>
        <a:ea typeface=""/>
        <a:cs typeface=""/>
      </a:majorFont>
      <a:minorFont>
        <a:latin typeface="Minio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5000"/>
          </a:lnSpc>
          <a:spcBef>
            <a:spcPct val="0"/>
          </a:spcBef>
          <a:spcAft>
            <a:spcPct val="0"/>
          </a:spcAft>
          <a:buClrTx/>
          <a:buSzTx/>
          <a:buFont typeface="Arial" charset="0"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Minion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5000"/>
          </a:lnSpc>
          <a:spcBef>
            <a:spcPct val="0"/>
          </a:spcBef>
          <a:spcAft>
            <a:spcPct val="0"/>
          </a:spcAft>
          <a:buClrTx/>
          <a:buSzTx/>
          <a:buFont typeface="Arial" charset="0"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Minion" pitchFamily="2" charset="0"/>
          </a:defRPr>
        </a:defPPr>
      </a:lstStyle>
    </a:lnDef>
  </a:objectDefaults>
  <a:extraClrSchemeLst>
    <a:extraClrScheme>
      <a:clrScheme name="presentatiesjabloon_wit_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33CC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33CC"/>
        </a:hlink>
        <a:folHlink>
          <a:srgbClr val="0033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presentatiesjabloon_wit_en</Template>
  <TotalTime>0</TotalTime>
  <Words>922</Words>
  <Application>Microsoft Office PowerPoint</Application>
  <PresentationFormat>On-screen Show (4:3)</PresentationFormat>
  <Paragraphs>195</Paragraphs>
  <Slides>29</Slides>
  <Notes>26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Avenir Next LT Pro Light</vt:lpstr>
      <vt:lpstr>Times New Roman</vt:lpstr>
      <vt:lpstr>Wingdings</vt:lpstr>
      <vt:lpstr>Minion</vt:lpstr>
      <vt:lpstr>Arial</vt:lpstr>
      <vt:lpstr>presentatiesjabloon_wit_en</vt:lpstr>
      <vt:lpstr>Bestrijdingsmiddelenatlas Gebruik van oppervlakte water data voor een interactieve website </vt:lpstr>
      <vt:lpstr> www.bestrijdingsmiddelenatlas.nl</vt:lpstr>
      <vt:lpstr>Bestrijdingsmiddelenatlas</vt:lpstr>
      <vt:lpstr>PowerPoint Presentation</vt:lpstr>
      <vt:lpstr>Project team</vt:lpstr>
      <vt:lpstr>Aanlevering nieuwe BM-metingen</vt:lpstr>
      <vt:lpstr>Controle volledigheid</vt:lpstr>
      <vt:lpstr>Plausibiliteits controle</vt:lpstr>
      <vt:lpstr>Aanvullende gegevens verzameld</vt:lpstr>
      <vt:lpstr> www.bestrijdingsmiddelenatlas.nl</vt:lpstr>
      <vt:lpstr>Onderstaande slides zijn opgenomen mocht de website niet werken</vt:lpstr>
      <vt:lpstr>Bestrijdingsmiddelen – demo - 1</vt:lpstr>
      <vt:lpstr>Bestrijdingsmiddelen – demo - 2</vt:lpstr>
      <vt:lpstr>Bestrijdingsmiddelen – demo - 3</vt:lpstr>
      <vt:lpstr>Bestrijdingsmiddelen – demo - 4</vt:lpstr>
      <vt:lpstr>Bestrijdingsmiddelen – demo - 5</vt:lpstr>
      <vt:lpstr>Bestrijdingsmiddelen – demo - 6</vt:lpstr>
      <vt:lpstr>Bestrijdingsmiddelen – demo - 7</vt:lpstr>
      <vt:lpstr>Bestrijdingsmiddelen – demo - 8</vt:lpstr>
      <vt:lpstr>Bestrijdingsmiddelen – demo - 9</vt:lpstr>
      <vt:lpstr>Bestrijdingsmiddelen – demo - 10</vt:lpstr>
      <vt:lpstr>Bestrijdingsmiddelen – demo - 11</vt:lpstr>
      <vt:lpstr>Bestrijdingsmiddelen – demo - 12</vt:lpstr>
      <vt:lpstr>Bestrijdingsmiddelen – demo - 13</vt:lpstr>
      <vt:lpstr>Bestrijdingsmiddelen – demo - 13</vt:lpstr>
      <vt:lpstr>Bestrijdingsmiddelen – demo - 14</vt:lpstr>
      <vt:lpstr>Bestrijdingsmiddelenatlas toekomst</vt:lpstr>
      <vt:lpstr>Bestrijdingsmiddelenatlas toekomst</vt:lpstr>
      <vt:lpstr>Hartelijk dank</vt:lpstr>
    </vt:vector>
  </TitlesOfParts>
  <Company>Universiteit Leiden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Deetman</dc:creator>
  <cp:lastModifiedBy>Zelfde, M. van 't (Maarten)</cp:lastModifiedBy>
  <cp:revision>56</cp:revision>
  <dcterms:created xsi:type="dcterms:W3CDTF">2014-09-08T14:27:33Z</dcterms:created>
  <dcterms:modified xsi:type="dcterms:W3CDTF">2023-05-31T16:23:42Z</dcterms:modified>
</cp:coreProperties>
</file>

<file path=docProps/thumbnail.jpeg>
</file>